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Coiny" panose="020B0604020202020204" charset="0"/>
      <p:regular r:id="rId15"/>
    </p:embeddedFont>
    <p:embeddedFont>
      <p:font typeface="Decalotype" panose="020B0604020202020204" charset="0"/>
      <p:regular r:id="rId16"/>
    </p:embeddedFont>
    <p:embeddedFont>
      <p:font typeface="Decalotype Bol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3" d="100"/>
          <a:sy n="53" d="100"/>
        </p:scale>
        <p:origin x="802"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11" Type="http://schemas.openxmlformats.org/officeDocument/2006/relationships/image" Target="../media/image10.png"/><Relationship Id="rId5" Type="http://schemas.openxmlformats.org/officeDocument/2006/relationships/image" Target="../media/image5.png"/><Relationship Id="rId10" Type="http://schemas.openxmlformats.org/officeDocument/2006/relationships/image" Target="../media/image9.png"/><Relationship Id="rId4" Type="http://schemas.openxmlformats.org/officeDocument/2006/relationships/image" Target="../media/image4.png"/><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53167" y="-8854059"/>
            <a:ext cx="18794334" cy="26564430"/>
          </a:xfrm>
          <a:custGeom>
            <a:avLst/>
            <a:gdLst/>
            <a:ahLst/>
            <a:cxnLst/>
            <a:rect l="l" t="t" r="r" b="b"/>
            <a:pathLst>
              <a:path w="18794334" h="26564430">
                <a:moveTo>
                  <a:pt x="0" y="0"/>
                </a:moveTo>
                <a:lnTo>
                  <a:pt x="18794334" y="0"/>
                </a:lnTo>
                <a:lnTo>
                  <a:pt x="18794334" y="26564430"/>
                </a:lnTo>
                <a:lnTo>
                  <a:pt x="0" y="26564430"/>
                </a:lnTo>
                <a:lnTo>
                  <a:pt x="0" y="0"/>
                </a:lnTo>
                <a:close/>
              </a:path>
            </a:pathLst>
          </a:custGeom>
          <a:blipFill>
            <a:blip r:embed="rId2"/>
            <a:stretch>
              <a:fillRect/>
            </a:stretch>
          </a:blipFill>
        </p:spPr>
      </p:sp>
      <p:sp>
        <p:nvSpPr>
          <p:cNvPr id="3" name="Freeform 3"/>
          <p:cNvSpPr/>
          <p:nvPr/>
        </p:nvSpPr>
        <p:spPr>
          <a:xfrm flipH="1">
            <a:off x="-834962" y="2057400"/>
            <a:ext cx="3727323" cy="8229600"/>
          </a:xfrm>
          <a:custGeom>
            <a:avLst/>
            <a:gdLst/>
            <a:ahLst/>
            <a:cxnLst/>
            <a:rect l="l" t="t" r="r" b="b"/>
            <a:pathLst>
              <a:path w="3727323" h="8229600">
                <a:moveTo>
                  <a:pt x="3727324" y="0"/>
                </a:moveTo>
                <a:lnTo>
                  <a:pt x="0" y="0"/>
                </a:lnTo>
                <a:lnTo>
                  <a:pt x="0" y="8229600"/>
                </a:lnTo>
                <a:lnTo>
                  <a:pt x="3727324" y="8229600"/>
                </a:lnTo>
                <a:lnTo>
                  <a:pt x="3727324" y="0"/>
                </a:lnTo>
                <a:close/>
              </a:path>
            </a:pathLst>
          </a:custGeom>
          <a:blipFill>
            <a:blip r:embed="rId3"/>
            <a:stretch>
              <a:fillRect/>
            </a:stretch>
          </a:blipFill>
        </p:spPr>
      </p:sp>
      <p:sp>
        <p:nvSpPr>
          <p:cNvPr id="4" name="Freeform 4"/>
          <p:cNvSpPr/>
          <p:nvPr/>
        </p:nvSpPr>
        <p:spPr>
          <a:xfrm>
            <a:off x="-253167"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4"/>
            <a:stretch>
              <a:fillRect/>
            </a:stretch>
          </a:blipFill>
        </p:spPr>
      </p:sp>
      <p:sp>
        <p:nvSpPr>
          <p:cNvPr id="5" name="Freeform 5"/>
          <p:cNvSpPr/>
          <p:nvPr/>
        </p:nvSpPr>
        <p:spPr>
          <a:xfrm flipH="1">
            <a:off x="5953002" y="8290924"/>
            <a:ext cx="6381996" cy="2177856"/>
          </a:xfrm>
          <a:custGeom>
            <a:avLst/>
            <a:gdLst/>
            <a:ahLst/>
            <a:cxnLst/>
            <a:rect l="l" t="t" r="r" b="b"/>
            <a:pathLst>
              <a:path w="6381996" h="2177856">
                <a:moveTo>
                  <a:pt x="6381996" y="0"/>
                </a:moveTo>
                <a:lnTo>
                  <a:pt x="0" y="0"/>
                </a:lnTo>
                <a:lnTo>
                  <a:pt x="0" y="2177856"/>
                </a:lnTo>
                <a:lnTo>
                  <a:pt x="6381996" y="2177856"/>
                </a:lnTo>
                <a:lnTo>
                  <a:pt x="6381996" y="0"/>
                </a:lnTo>
                <a:close/>
              </a:path>
            </a:pathLst>
          </a:custGeom>
          <a:blipFill>
            <a:blip r:embed="rId4"/>
            <a:stretch>
              <a:fillRect/>
            </a:stretch>
          </a:blipFill>
        </p:spPr>
      </p:sp>
      <p:sp>
        <p:nvSpPr>
          <p:cNvPr id="6" name="Freeform 6"/>
          <p:cNvSpPr/>
          <p:nvPr/>
        </p:nvSpPr>
        <p:spPr>
          <a:xfrm>
            <a:off x="12159171"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4"/>
            <a:stretch>
              <a:fillRect/>
            </a:stretch>
          </a:blipFill>
        </p:spPr>
      </p:sp>
      <p:sp>
        <p:nvSpPr>
          <p:cNvPr id="7" name="Freeform 7"/>
          <p:cNvSpPr/>
          <p:nvPr/>
        </p:nvSpPr>
        <p:spPr>
          <a:xfrm>
            <a:off x="1578715" y="401171"/>
            <a:ext cx="9813568" cy="2637396"/>
          </a:xfrm>
          <a:custGeom>
            <a:avLst/>
            <a:gdLst/>
            <a:ahLst/>
            <a:cxnLst/>
            <a:rect l="l" t="t" r="r" b="b"/>
            <a:pathLst>
              <a:path w="9813568" h="2637396">
                <a:moveTo>
                  <a:pt x="0" y="0"/>
                </a:moveTo>
                <a:lnTo>
                  <a:pt x="9813568" y="0"/>
                </a:lnTo>
                <a:lnTo>
                  <a:pt x="9813568" y="2637397"/>
                </a:lnTo>
                <a:lnTo>
                  <a:pt x="0" y="2637397"/>
                </a:lnTo>
                <a:lnTo>
                  <a:pt x="0" y="0"/>
                </a:lnTo>
                <a:close/>
              </a:path>
            </a:pathLst>
          </a:custGeom>
          <a:blipFill>
            <a:blip r:embed="rId5"/>
            <a:stretch>
              <a:fillRect/>
            </a:stretch>
          </a:blipFill>
        </p:spPr>
      </p:sp>
      <p:sp>
        <p:nvSpPr>
          <p:cNvPr id="8" name="Freeform 8"/>
          <p:cNvSpPr/>
          <p:nvPr/>
        </p:nvSpPr>
        <p:spPr>
          <a:xfrm>
            <a:off x="14239633" y="842758"/>
            <a:ext cx="4604042" cy="3585398"/>
          </a:xfrm>
          <a:custGeom>
            <a:avLst/>
            <a:gdLst/>
            <a:ahLst/>
            <a:cxnLst/>
            <a:rect l="l" t="t" r="r" b="b"/>
            <a:pathLst>
              <a:path w="4604042" h="3585398">
                <a:moveTo>
                  <a:pt x="0" y="0"/>
                </a:moveTo>
                <a:lnTo>
                  <a:pt x="4604042" y="0"/>
                </a:lnTo>
                <a:lnTo>
                  <a:pt x="4604042" y="3585398"/>
                </a:lnTo>
                <a:lnTo>
                  <a:pt x="0" y="3585398"/>
                </a:lnTo>
                <a:lnTo>
                  <a:pt x="0" y="0"/>
                </a:lnTo>
                <a:close/>
              </a:path>
            </a:pathLst>
          </a:custGeom>
          <a:blipFill>
            <a:blip r:embed="rId6"/>
            <a:stretch>
              <a:fillRect/>
            </a:stretch>
          </a:blipFill>
        </p:spPr>
      </p:sp>
      <p:sp>
        <p:nvSpPr>
          <p:cNvPr id="9" name="TextBox 9"/>
          <p:cNvSpPr txBox="1"/>
          <p:nvPr/>
        </p:nvSpPr>
        <p:spPr>
          <a:xfrm>
            <a:off x="3759568" y="3310801"/>
            <a:ext cx="10768863" cy="1974900"/>
          </a:xfrm>
          <a:prstGeom prst="rect">
            <a:avLst/>
          </a:prstGeom>
        </p:spPr>
        <p:txBody>
          <a:bodyPr lIns="0" tIns="0" rIns="0" bIns="0" rtlCol="0" anchor="t">
            <a:spAutoFit/>
          </a:bodyPr>
          <a:lstStyle/>
          <a:p>
            <a:pPr algn="ctr">
              <a:lnSpc>
                <a:spcPts val="15400"/>
              </a:lnSpc>
            </a:pPr>
            <a:r>
              <a:rPr lang="en-US" sz="11000" dirty="0">
                <a:solidFill>
                  <a:schemeClr val="tx2">
                    <a:lumMod val="60000"/>
                    <a:lumOff val="40000"/>
                  </a:schemeClr>
                </a:solidFill>
                <a:latin typeface="Coiny"/>
                <a:ea typeface="Coiny"/>
                <a:cs typeface="Coiny"/>
                <a:sym typeface="Coiny"/>
              </a:rPr>
              <a:t>WEBSITE</a:t>
            </a:r>
          </a:p>
        </p:txBody>
      </p:sp>
      <p:sp>
        <p:nvSpPr>
          <p:cNvPr id="10" name="TextBox 10"/>
          <p:cNvSpPr txBox="1"/>
          <p:nvPr/>
        </p:nvSpPr>
        <p:spPr>
          <a:xfrm>
            <a:off x="2288004" y="5022126"/>
            <a:ext cx="13711991" cy="1654299"/>
          </a:xfrm>
          <a:prstGeom prst="rect">
            <a:avLst/>
          </a:prstGeom>
        </p:spPr>
        <p:txBody>
          <a:bodyPr lIns="0" tIns="0" rIns="0" bIns="0" rtlCol="0" anchor="t">
            <a:spAutoFit/>
          </a:bodyPr>
          <a:lstStyle/>
          <a:p>
            <a:pPr algn="ctr">
              <a:lnSpc>
                <a:spcPts val="12880"/>
              </a:lnSpc>
            </a:pPr>
            <a:r>
              <a:rPr lang="en-US" sz="9200" dirty="0">
                <a:solidFill>
                  <a:schemeClr val="tx2">
                    <a:lumMod val="60000"/>
                    <a:lumOff val="40000"/>
                  </a:schemeClr>
                </a:solidFill>
                <a:latin typeface="Coiny"/>
                <a:ea typeface="Coiny"/>
                <a:cs typeface="Coiny"/>
                <a:sym typeface="Coiny"/>
              </a:rPr>
              <a:t>QUẢN LÝ THỨC UỐNG</a:t>
            </a:r>
          </a:p>
        </p:txBody>
      </p:sp>
      <p:sp>
        <p:nvSpPr>
          <p:cNvPr id="11" name="TextBox 11"/>
          <p:cNvSpPr txBox="1"/>
          <p:nvPr/>
        </p:nvSpPr>
        <p:spPr>
          <a:xfrm>
            <a:off x="5027767" y="8216720"/>
            <a:ext cx="7701206" cy="896620"/>
          </a:xfrm>
          <a:prstGeom prst="rect">
            <a:avLst/>
          </a:prstGeom>
        </p:spPr>
        <p:txBody>
          <a:bodyPr lIns="0" tIns="0" rIns="0" bIns="0" rtlCol="0" anchor="t">
            <a:spAutoFit/>
          </a:bodyPr>
          <a:lstStyle/>
          <a:p>
            <a:pPr algn="ctr">
              <a:lnSpc>
                <a:spcPts val="7279"/>
              </a:lnSpc>
            </a:pPr>
            <a:r>
              <a:rPr lang="en-US" sz="5199" b="1" dirty="0" err="1">
                <a:solidFill>
                  <a:schemeClr val="tx2">
                    <a:lumMod val="60000"/>
                    <a:lumOff val="40000"/>
                  </a:schemeClr>
                </a:solidFill>
                <a:latin typeface="Decalotype Bold"/>
                <a:ea typeface="Decalotype Bold"/>
                <a:cs typeface="Decalotype Bold"/>
                <a:sym typeface="Decalotype Bold"/>
              </a:rPr>
              <a:t>Bởi</a:t>
            </a:r>
            <a:r>
              <a:rPr lang="en-US" sz="5199" b="1" dirty="0">
                <a:solidFill>
                  <a:schemeClr val="tx2">
                    <a:lumMod val="60000"/>
                    <a:lumOff val="40000"/>
                  </a:schemeClr>
                </a:solidFill>
                <a:latin typeface="Decalotype Bold"/>
                <a:ea typeface="Decalotype Bold"/>
                <a:cs typeface="Decalotype Bold"/>
                <a:sym typeface="Decalotype Bold"/>
              </a:rPr>
              <a:t> Lê Văn </a:t>
            </a:r>
            <a:r>
              <a:rPr lang="en-US" sz="5199" b="1" dirty="0" err="1">
                <a:solidFill>
                  <a:schemeClr val="tx2">
                    <a:lumMod val="60000"/>
                    <a:lumOff val="40000"/>
                  </a:schemeClr>
                </a:solidFill>
                <a:latin typeface="Decalotype Bold"/>
                <a:ea typeface="Decalotype Bold"/>
                <a:cs typeface="Decalotype Bold"/>
                <a:sym typeface="Decalotype Bold"/>
              </a:rPr>
              <a:t>Phước</a:t>
            </a:r>
            <a:r>
              <a:rPr lang="en-US" sz="5199" b="1" dirty="0">
                <a:solidFill>
                  <a:schemeClr val="tx2">
                    <a:lumMod val="60000"/>
                    <a:lumOff val="40000"/>
                  </a:schemeClr>
                </a:solidFill>
                <a:latin typeface="Decalotype Bold"/>
                <a:ea typeface="Decalotype Bold"/>
                <a:cs typeface="Decalotype Bold"/>
                <a:sym typeface="Decalotype Bold"/>
              </a:rPr>
              <a:t> </a:t>
            </a:r>
            <a:r>
              <a:rPr lang="en-US" sz="5199" b="1" dirty="0" err="1">
                <a:solidFill>
                  <a:schemeClr val="tx2">
                    <a:lumMod val="60000"/>
                    <a:lumOff val="40000"/>
                  </a:schemeClr>
                </a:solidFill>
                <a:latin typeface="Decalotype Bold"/>
                <a:ea typeface="Decalotype Bold"/>
                <a:cs typeface="Decalotype Bold"/>
                <a:sym typeface="Decalotype Bold"/>
              </a:rPr>
              <a:t>Thạnh</a:t>
            </a:r>
            <a:endParaRPr lang="en-US" sz="5199" b="1" dirty="0">
              <a:solidFill>
                <a:schemeClr val="tx2">
                  <a:lumMod val="60000"/>
                  <a:lumOff val="40000"/>
                </a:schemeClr>
              </a:solidFill>
              <a:latin typeface="Decalotype Bold"/>
              <a:ea typeface="Decalotype Bold"/>
              <a:cs typeface="Decalotype Bold"/>
              <a:sym typeface="Decalotype Bold"/>
            </a:endParaRPr>
          </a:p>
        </p:txBody>
      </p:sp>
      <p:sp>
        <p:nvSpPr>
          <p:cNvPr id="12" name="TextBox 12"/>
          <p:cNvSpPr txBox="1"/>
          <p:nvPr/>
        </p:nvSpPr>
        <p:spPr>
          <a:xfrm>
            <a:off x="5027767" y="6939099"/>
            <a:ext cx="7701206" cy="896620"/>
          </a:xfrm>
          <a:prstGeom prst="rect">
            <a:avLst/>
          </a:prstGeom>
        </p:spPr>
        <p:txBody>
          <a:bodyPr lIns="0" tIns="0" rIns="0" bIns="0" rtlCol="0" anchor="t">
            <a:spAutoFit/>
          </a:bodyPr>
          <a:lstStyle/>
          <a:p>
            <a:pPr algn="ctr">
              <a:lnSpc>
                <a:spcPts val="7279"/>
              </a:lnSpc>
            </a:pPr>
            <a:r>
              <a:rPr lang="en-US" sz="5199" b="1" dirty="0" err="1">
                <a:solidFill>
                  <a:schemeClr val="tx2">
                    <a:lumMod val="60000"/>
                    <a:lumOff val="40000"/>
                  </a:schemeClr>
                </a:solidFill>
                <a:latin typeface="Decalotype Bold"/>
                <a:ea typeface="Decalotype Bold"/>
                <a:cs typeface="Decalotype Bold"/>
                <a:sym typeface="Decalotype Bold"/>
              </a:rPr>
              <a:t>Gv</a:t>
            </a:r>
            <a:r>
              <a:rPr lang="en-US" sz="5199" b="1" dirty="0">
                <a:solidFill>
                  <a:schemeClr val="tx2">
                    <a:lumMod val="60000"/>
                    <a:lumOff val="40000"/>
                  </a:schemeClr>
                </a:solidFill>
                <a:latin typeface="Decalotype Bold"/>
                <a:ea typeface="Decalotype Bold"/>
                <a:cs typeface="Decalotype Bold"/>
                <a:sym typeface="Decalotype Bold"/>
              </a:rPr>
              <a:t> </a:t>
            </a:r>
            <a:r>
              <a:rPr lang="en-US" sz="5199" b="1" dirty="0" err="1">
                <a:solidFill>
                  <a:schemeClr val="tx2">
                    <a:lumMod val="60000"/>
                    <a:lumOff val="40000"/>
                  </a:schemeClr>
                </a:solidFill>
                <a:latin typeface="Decalotype Bold"/>
                <a:ea typeface="Decalotype Bold"/>
                <a:cs typeface="Decalotype Bold"/>
                <a:sym typeface="Decalotype Bold"/>
              </a:rPr>
              <a:t>hướng</a:t>
            </a:r>
            <a:r>
              <a:rPr lang="en-US" sz="5199" b="1" dirty="0">
                <a:solidFill>
                  <a:schemeClr val="tx2">
                    <a:lumMod val="60000"/>
                    <a:lumOff val="40000"/>
                  </a:schemeClr>
                </a:solidFill>
                <a:latin typeface="Decalotype Bold"/>
                <a:ea typeface="Decalotype Bold"/>
                <a:cs typeface="Decalotype Bold"/>
                <a:sym typeface="Decalotype Bold"/>
              </a:rPr>
              <a:t> </a:t>
            </a:r>
            <a:r>
              <a:rPr lang="en-US" sz="5199" b="1" dirty="0" err="1">
                <a:solidFill>
                  <a:schemeClr val="tx2">
                    <a:lumMod val="60000"/>
                    <a:lumOff val="40000"/>
                  </a:schemeClr>
                </a:solidFill>
                <a:latin typeface="Decalotype Bold"/>
                <a:ea typeface="Decalotype Bold"/>
                <a:cs typeface="Decalotype Bold"/>
                <a:sym typeface="Decalotype Bold"/>
              </a:rPr>
              <a:t>dẫn</a:t>
            </a:r>
            <a:r>
              <a:rPr lang="en-US" sz="5199" b="1" dirty="0">
                <a:solidFill>
                  <a:schemeClr val="tx2">
                    <a:lumMod val="60000"/>
                    <a:lumOff val="40000"/>
                  </a:schemeClr>
                </a:solidFill>
                <a:latin typeface="Decalotype Bold"/>
                <a:ea typeface="Decalotype Bold"/>
                <a:cs typeface="Decalotype Bold"/>
                <a:sym typeface="Decalotype Bold"/>
              </a:rPr>
              <a:t>: </a:t>
            </a:r>
            <a:r>
              <a:rPr lang="en-US" sz="5199" b="1" dirty="0" err="1">
                <a:solidFill>
                  <a:schemeClr val="tx2">
                    <a:lumMod val="60000"/>
                    <a:lumOff val="40000"/>
                  </a:schemeClr>
                </a:solidFill>
                <a:latin typeface="Decalotype Bold"/>
                <a:ea typeface="Decalotype Bold"/>
                <a:cs typeface="Decalotype Bold"/>
                <a:sym typeface="Decalotype Bold"/>
              </a:rPr>
              <a:t>Tô</a:t>
            </a:r>
            <a:r>
              <a:rPr lang="en-US" sz="5199" b="1" dirty="0">
                <a:solidFill>
                  <a:schemeClr val="tx2">
                    <a:lumMod val="60000"/>
                    <a:lumOff val="40000"/>
                  </a:schemeClr>
                </a:solidFill>
                <a:latin typeface="Decalotype Bold"/>
                <a:ea typeface="Decalotype Bold"/>
                <a:cs typeface="Decalotype Bold"/>
                <a:sym typeface="Decalotype Bold"/>
              </a:rPr>
              <a:t> Thanh Hải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53167" y="-8854059"/>
            <a:ext cx="18794334" cy="26564430"/>
          </a:xfrm>
          <a:custGeom>
            <a:avLst/>
            <a:gdLst/>
            <a:ahLst/>
            <a:cxnLst/>
            <a:rect l="l" t="t" r="r" b="b"/>
            <a:pathLst>
              <a:path w="18794334" h="26564430">
                <a:moveTo>
                  <a:pt x="0" y="0"/>
                </a:moveTo>
                <a:lnTo>
                  <a:pt x="18794334" y="0"/>
                </a:lnTo>
                <a:lnTo>
                  <a:pt x="18794334" y="26564430"/>
                </a:lnTo>
                <a:lnTo>
                  <a:pt x="0" y="26564430"/>
                </a:lnTo>
                <a:lnTo>
                  <a:pt x="0" y="0"/>
                </a:lnTo>
                <a:close/>
              </a:path>
            </a:pathLst>
          </a:custGeom>
          <a:blipFill>
            <a:blip r:embed="rId2"/>
            <a:stretch>
              <a:fillRect/>
            </a:stretch>
          </a:blipFill>
        </p:spPr>
      </p:sp>
      <p:sp>
        <p:nvSpPr>
          <p:cNvPr id="3" name="Freeform 3"/>
          <p:cNvSpPr/>
          <p:nvPr/>
        </p:nvSpPr>
        <p:spPr>
          <a:xfrm flipH="1">
            <a:off x="-834962" y="2057400"/>
            <a:ext cx="3727323" cy="8229600"/>
          </a:xfrm>
          <a:custGeom>
            <a:avLst/>
            <a:gdLst/>
            <a:ahLst/>
            <a:cxnLst/>
            <a:rect l="l" t="t" r="r" b="b"/>
            <a:pathLst>
              <a:path w="3727323" h="8229600">
                <a:moveTo>
                  <a:pt x="3727324" y="0"/>
                </a:moveTo>
                <a:lnTo>
                  <a:pt x="0" y="0"/>
                </a:lnTo>
                <a:lnTo>
                  <a:pt x="0" y="8229600"/>
                </a:lnTo>
                <a:lnTo>
                  <a:pt x="3727324" y="8229600"/>
                </a:lnTo>
                <a:lnTo>
                  <a:pt x="3727324" y="0"/>
                </a:lnTo>
                <a:close/>
              </a:path>
            </a:pathLst>
          </a:custGeom>
          <a:blipFill>
            <a:blip r:embed="rId3"/>
            <a:stretch>
              <a:fillRect/>
            </a:stretch>
          </a:blipFill>
        </p:spPr>
      </p:sp>
      <p:sp>
        <p:nvSpPr>
          <p:cNvPr id="4" name="Freeform 4"/>
          <p:cNvSpPr/>
          <p:nvPr/>
        </p:nvSpPr>
        <p:spPr>
          <a:xfrm>
            <a:off x="478404" y="293774"/>
            <a:ext cx="6562329" cy="1763626"/>
          </a:xfrm>
          <a:custGeom>
            <a:avLst/>
            <a:gdLst/>
            <a:ahLst/>
            <a:cxnLst/>
            <a:rect l="l" t="t" r="r" b="b"/>
            <a:pathLst>
              <a:path w="6562329" h="1763626">
                <a:moveTo>
                  <a:pt x="0" y="0"/>
                </a:moveTo>
                <a:lnTo>
                  <a:pt x="6562329" y="0"/>
                </a:lnTo>
                <a:lnTo>
                  <a:pt x="6562329" y="1763626"/>
                </a:lnTo>
                <a:lnTo>
                  <a:pt x="0" y="1763626"/>
                </a:lnTo>
                <a:lnTo>
                  <a:pt x="0" y="0"/>
                </a:lnTo>
                <a:close/>
              </a:path>
            </a:pathLst>
          </a:custGeom>
          <a:blipFill>
            <a:blip r:embed="rId4"/>
            <a:stretch>
              <a:fillRect/>
            </a:stretch>
          </a:blipFill>
        </p:spPr>
      </p:sp>
      <p:sp>
        <p:nvSpPr>
          <p:cNvPr id="5" name="Freeform 5"/>
          <p:cNvSpPr/>
          <p:nvPr/>
        </p:nvSpPr>
        <p:spPr>
          <a:xfrm>
            <a:off x="14239633" y="842758"/>
            <a:ext cx="4604042" cy="3585398"/>
          </a:xfrm>
          <a:custGeom>
            <a:avLst/>
            <a:gdLst/>
            <a:ahLst/>
            <a:cxnLst/>
            <a:rect l="l" t="t" r="r" b="b"/>
            <a:pathLst>
              <a:path w="4604042" h="3585398">
                <a:moveTo>
                  <a:pt x="0" y="0"/>
                </a:moveTo>
                <a:lnTo>
                  <a:pt x="4604042" y="0"/>
                </a:lnTo>
                <a:lnTo>
                  <a:pt x="4604042" y="3585398"/>
                </a:lnTo>
                <a:lnTo>
                  <a:pt x="0" y="3585398"/>
                </a:lnTo>
                <a:lnTo>
                  <a:pt x="0" y="0"/>
                </a:lnTo>
                <a:close/>
              </a:path>
            </a:pathLst>
          </a:custGeom>
          <a:blipFill>
            <a:blip r:embed="rId5"/>
            <a:stretch>
              <a:fillRect/>
            </a:stretch>
          </a:blipFill>
        </p:spPr>
      </p:sp>
      <p:sp>
        <p:nvSpPr>
          <p:cNvPr id="6" name="Freeform 6"/>
          <p:cNvSpPr/>
          <p:nvPr/>
        </p:nvSpPr>
        <p:spPr>
          <a:xfrm>
            <a:off x="-253167"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6"/>
            <a:stretch>
              <a:fillRect/>
            </a:stretch>
          </a:blipFill>
        </p:spPr>
      </p:sp>
      <p:sp>
        <p:nvSpPr>
          <p:cNvPr id="7" name="Freeform 7"/>
          <p:cNvSpPr/>
          <p:nvPr/>
        </p:nvSpPr>
        <p:spPr>
          <a:xfrm flipH="1">
            <a:off x="5953002" y="8290924"/>
            <a:ext cx="6381996" cy="2177856"/>
          </a:xfrm>
          <a:custGeom>
            <a:avLst/>
            <a:gdLst/>
            <a:ahLst/>
            <a:cxnLst/>
            <a:rect l="l" t="t" r="r" b="b"/>
            <a:pathLst>
              <a:path w="6381996" h="2177856">
                <a:moveTo>
                  <a:pt x="6381996" y="0"/>
                </a:moveTo>
                <a:lnTo>
                  <a:pt x="0" y="0"/>
                </a:lnTo>
                <a:lnTo>
                  <a:pt x="0" y="2177856"/>
                </a:lnTo>
                <a:lnTo>
                  <a:pt x="6381996" y="2177856"/>
                </a:lnTo>
                <a:lnTo>
                  <a:pt x="6381996" y="0"/>
                </a:lnTo>
                <a:close/>
              </a:path>
            </a:pathLst>
          </a:custGeom>
          <a:blipFill>
            <a:blip r:embed="rId6"/>
            <a:stretch>
              <a:fillRect/>
            </a:stretch>
          </a:blipFill>
        </p:spPr>
      </p:sp>
      <p:sp>
        <p:nvSpPr>
          <p:cNvPr id="8" name="Freeform 8"/>
          <p:cNvSpPr/>
          <p:nvPr/>
        </p:nvSpPr>
        <p:spPr>
          <a:xfrm>
            <a:off x="16164587" y="5368821"/>
            <a:ext cx="2227525" cy="4918179"/>
          </a:xfrm>
          <a:custGeom>
            <a:avLst/>
            <a:gdLst/>
            <a:ahLst/>
            <a:cxnLst/>
            <a:rect l="l" t="t" r="r" b="b"/>
            <a:pathLst>
              <a:path w="2227525" h="4918179">
                <a:moveTo>
                  <a:pt x="0" y="0"/>
                </a:moveTo>
                <a:lnTo>
                  <a:pt x="2227526" y="0"/>
                </a:lnTo>
                <a:lnTo>
                  <a:pt x="2227526" y="4918179"/>
                </a:lnTo>
                <a:lnTo>
                  <a:pt x="0" y="4918179"/>
                </a:lnTo>
                <a:lnTo>
                  <a:pt x="0" y="0"/>
                </a:lnTo>
                <a:close/>
              </a:path>
            </a:pathLst>
          </a:custGeom>
          <a:blipFill>
            <a:blip r:embed="rId3"/>
            <a:stretch>
              <a:fillRect/>
            </a:stretch>
          </a:blipFill>
        </p:spPr>
      </p:sp>
      <p:sp>
        <p:nvSpPr>
          <p:cNvPr id="9" name="Freeform 9"/>
          <p:cNvSpPr/>
          <p:nvPr/>
        </p:nvSpPr>
        <p:spPr>
          <a:xfrm>
            <a:off x="12159171"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6"/>
            <a:stretch>
              <a:fillRect/>
            </a:stretch>
          </a:blipFill>
        </p:spPr>
      </p:sp>
      <p:sp>
        <p:nvSpPr>
          <p:cNvPr id="10" name="TextBox 10"/>
          <p:cNvSpPr txBox="1"/>
          <p:nvPr/>
        </p:nvSpPr>
        <p:spPr>
          <a:xfrm>
            <a:off x="3165064" y="4446905"/>
            <a:ext cx="12726821" cy="1333698"/>
          </a:xfrm>
          <a:prstGeom prst="rect">
            <a:avLst/>
          </a:prstGeom>
        </p:spPr>
        <p:txBody>
          <a:bodyPr lIns="0" tIns="0" rIns="0" bIns="0" rtlCol="0" anchor="t">
            <a:spAutoFit/>
          </a:bodyPr>
          <a:lstStyle/>
          <a:p>
            <a:pPr algn="ctr">
              <a:lnSpc>
                <a:spcPts val="10360"/>
              </a:lnSpc>
            </a:pPr>
            <a:r>
              <a:rPr lang="en-US" sz="7400" dirty="0">
                <a:solidFill>
                  <a:schemeClr val="tx2">
                    <a:lumMod val="60000"/>
                    <a:lumOff val="40000"/>
                  </a:schemeClr>
                </a:solidFill>
                <a:latin typeface="Coiny"/>
                <a:ea typeface="Coiny"/>
                <a:cs typeface="Coiny"/>
                <a:sym typeface="Coiny"/>
              </a:rPr>
              <a:t>3. DEMO ỨNG DỤNG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53167" y="-8854059"/>
            <a:ext cx="18794334" cy="26564430"/>
          </a:xfrm>
          <a:custGeom>
            <a:avLst/>
            <a:gdLst/>
            <a:ahLst/>
            <a:cxnLst/>
            <a:rect l="l" t="t" r="r" b="b"/>
            <a:pathLst>
              <a:path w="18794334" h="26564430">
                <a:moveTo>
                  <a:pt x="0" y="0"/>
                </a:moveTo>
                <a:lnTo>
                  <a:pt x="18794334" y="0"/>
                </a:lnTo>
                <a:lnTo>
                  <a:pt x="18794334" y="26564430"/>
                </a:lnTo>
                <a:lnTo>
                  <a:pt x="0" y="26564430"/>
                </a:lnTo>
                <a:lnTo>
                  <a:pt x="0" y="0"/>
                </a:lnTo>
                <a:close/>
              </a:path>
            </a:pathLst>
          </a:custGeom>
          <a:blipFill>
            <a:blip r:embed="rId2"/>
            <a:stretch>
              <a:fillRect/>
            </a:stretch>
          </a:blipFill>
        </p:spPr>
      </p:sp>
      <p:sp>
        <p:nvSpPr>
          <p:cNvPr id="3" name="Freeform 3"/>
          <p:cNvSpPr/>
          <p:nvPr/>
        </p:nvSpPr>
        <p:spPr>
          <a:xfrm flipH="1">
            <a:off x="-834962" y="2057400"/>
            <a:ext cx="3727323" cy="8229600"/>
          </a:xfrm>
          <a:custGeom>
            <a:avLst/>
            <a:gdLst/>
            <a:ahLst/>
            <a:cxnLst/>
            <a:rect l="l" t="t" r="r" b="b"/>
            <a:pathLst>
              <a:path w="3727323" h="8229600">
                <a:moveTo>
                  <a:pt x="3727324" y="0"/>
                </a:moveTo>
                <a:lnTo>
                  <a:pt x="0" y="0"/>
                </a:lnTo>
                <a:lnTo>
                  <a:pt x="0" y="8229600"/>
                </a:lnTo>
                <a:lnTo>
                  <a:pt x="3727324" y="8229600"/>
                </a:lnTo>
                <a:lnTo>
                  <a:pt x="3727324" y="0"/>
                </a:lnTo>
                <a:close/>
              </a:path>
            </a:pathLst>
          </a:custGeom>
          <a:blipFill>
            <a:blip r:embed="rId3"/>
            <a:stretch>
              <a:fillRect/>
            </a:stretch>
          </a:blipFill>
        </p:spPr>
      </p:sp>
      <p:sp>
        <p:nvSpPr>
          <p:cNvPr id="4" name="Freeform 4"/>
          <p:cNvSpPr/>
          <p:nvPr/>
        </p:nvSpPr>
        <p:spPr>
          <a:xfrm>
            <a:off x="478404" y="293774"/>
            <a:ext cx="6562329" cy="1763626"/>
          </a:xfrm>
          <a:custGeom>
            <a:avLst/>
            <a:gdLst/>
            <a:ahLst/>
            <a:cxnLst/>
            <a:rect l="l" t="t" r="r" b="b"/>
            <a:pathLst>
              <a:path w="6562329" h="1763626">
                <a:moveTo>
                  <a:pt x="0" y="0"/>
                </a:moveTo>
                <a:lnTo>
                  <a:pt x="6562329" y="0"/>
                </a:lnTo>
                <a:lnTo>
                  <a:pt x="6562329" y="1763626"/>
                </a:lnTo>
                <a:lnTo>
                  <a:pt x="0" y="1763626"/>
                </a:lnTo>
                <a:lnTo>
                  <a:pt x="0" y="0"/>
                </a:lnTo>
                <a:close/>
              </a:path>
            </a:pathLst>
          </a:custGeom>
          <a:blipFill>
            <a:blip r:embed="rId4"/>
            <a:stretch>
              <a:fillRect/>
            </a:stretch>
          </a:blipFill>
        </p:spPr>
      </p:sp>
      <p:sp>
        <p:nvSpPr>
          <p:cNvPr id="5" name="Freeform 5"/>
          <p:cNvSpPr/>
          <p:nvPr/>
        </p:nvSpPr>
        <p:spPr>
          <a:xfrm>
            <a:off x="14239633" y="842758"/>
            <a:ext cx="4604042" cy="3585398"/>
          </a:xfrm>
          <a:custGeom>
            <a:avLst/>
            <a:gdLst/>
            <a:ahLst/>
            <a:cxnLst/>
            <a:rect l="l" t="t" r="r" b="b"/>
            <a:pathLst>
              <a:path w="4604042" h="3585398">
                <a:moveTo>
                  <a:pt x="0" y="0"/>
                </a:moveTo>
                <a:lnTo>
                  <a:pt x="4604042" y="0"/>
                </a:lnTo>
                <a:lnTo>
                  <a:pt x="4604042" y="3585398"/>
                </a:lnTo>
                <a:lnTo>
                  <a:pt x="0" y="3585398"/>
                </a:lnTo>
                <a:lnTo>
                  <a:pt x="0" y="0"/>
                </a:lnTo>
                <a:close/>
              </a:path>
            </a:pathLst>
          </a:custGeom>
          <a:blipFill>
            <a:blip r:embed="rId5"/>
            <a:stretch>
              <a:fillRect/>
            </a:stretch>
          </a:blipFill>
        </p:spPr>
      </p:sp>
      <p:sp>
        <p:nvSpPr>
          <p:cNvPr id="6" name="Freeform 6"/>
          <p:cNvSpPr/>
          <p:nvPr/>
        </p:nvSpPr>
        <p:spPr>
          <a:xfrm>
            <a:off x="-253167"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6"/>
            <a:stretch>
              <a:fillRect/>
            </a:stretch>
          </a:blipFill>
        </p:spPr>
      </p:sp>
      <p:sp>
        <p:nvSpPr>
          <p:cNvPr id="7" name="Freeform 7"/>
          <p:cNvSpPr/>
          <p:nvPr/>
        </p:nvSpPr>
        <p:spPr>
          <a:xfrm flipH="1">
            <a:off x="5953002" y="8290924"/>
            <a:ext cx="6381996" cy="2177856"/>
          </a:xfrm>
          <a:custGeom>
            <a:avLst/>
            <a:gdLst/>
            <a:ahLst/>
            <a:cxnLst/>
            <a:rect l="l" t="t" r="r" b="b"/>
            <a:pathLst>
              <a:path w="6381996" h="2177856">
                <a:moveTo>
                  <a:pt x="6381996" y="0"/>
                </a:moveTo>
                <a:lnTo>
                  <a:pt x="0" y="0"/>
                </a:lnTo>
                <a:lnTo>
                  <a:pt x="0" y="2177856"/>
                </a:lnTo>
                <a:lnTo>
                  <a:pt x="6381996" y="2177856"/>
                </a:lnTo>
                <a:lnTo>
                  <a:pt x="6381996" y="0"/>
                </a:lnTo>
                <a:close/>
              </a:path>
            </a:pathLst>
          </a:custGeom>
          <a:blipFill>
            <a:blip r:embed="rId6"/>
            <a:stretch>
              <a:fillRect/>
            </a:stretch>
          </a:blipFill>
        </p:spPr>
      </p:sp>
      <p:sp>
        <p:nvSpPr>
          <p:cNvPr id="8" name="Freeform 8"/>
          <p:cNvSpPr/>
          <p:nvPr/>
        </p:nvSpPr>
        <p:spPr>
          <a:xfrm>
            <a:off x="16164587" y="5368821"/>
            <a:ext cx="2227525" cy="4918179"/>
          </a:xfrm>
          <a:custGeom>
            <a:avLst/>
            <a:gdLst/>
            <a:ahLst/>
            <a:cxnLst/>
            <a:rect l="l" t="t" r="r" b="b"/>
            <a:pathLst>
              <a:path w="2227525" h="4918179">
                <a:moveTo>
                  <a:pt x="0" y="0"/>
                </a:moveTo>
                <a:lnTo>
                  <a:pt x="2227526" y="0"/>
                </a:lnTo>
                <a:lnTo>
                  <a:pt x="2227526" y="4918179"/>
                </a:lnTo>
                <a:lnTo>
                  <a:pt x="0" y="4918179"/>
                </a:lnTo>
                <a:lnTo>
                  <a:pt x="0" y="0"/>
                </a:lnTo>
                <a:close/>
              </a:path>
            </a:pathLst>
          </a:custGeom>
          <a:blipFill>
            <a:blip r:embed="rId3"/>
            <a:stretch>
              <a:fillRect/>
            </a:stretch>
          </a:blipFill>
        </p:spPr>
      </p:sp>
      <p:sp>
        <p:nvSpPr>
          <p:cNvPr id="9" name="Freeform 9"/>
          <p:cNvSpPr/>
          <p:nvPr/>
        </p:nvSpPr>
        <p:spPr>
          <a:xfrm>
            <a:off x="12159171"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6"/>
            <a:stretch>
              <a:fillRect/>
            </a:stretch>
          </a:blipFill>
        </p:spPr>
      </p:sp>
      <p:sp>
        <p:nvSpPr>
          <p:cNvPr id="10" name="TextBox 10"/>
          <p:cNvSpPr txBox="1"/>
          <p:nvPr/>
        </p:nvSpPr>
        <p:spPr>
          <a:xfrm>
            <a:off x="3165064" y="4446905"/>
            <a:ext cx="12726821" cy="1333698"/>
          </a:xfrm>
          <a:prstGeom prst="rect">
            <a:avLst/>
          </a:prstGeom>
        </p:spPr>
        <p:txBody>
          <a:bodyPr lIns="0" tIns="0" rIns="0" bIns="0" rtlCol="0" anchor="t">
            <a:spAutoFit/>
          </a:bodyPr>
          <a:lstStyle/>
          <a:p>
            <a:pPr algn="ctr">
              <a:lnSpc>
                <a:spcPts val="10360"/>
              </a:lnSpc>
            </a:pPr>
            <a:r>
              <a:rPr lang="en-US" sz="7400" dirty="0">
                <a:solidFill>
                  <a:schemeClr val="tx2">
                    <a:lumMod val="60000"/>
                    <a:lumOff val="40000"/>
                  </a:schemeClr>
                </a:solidFill>
                <a:latin typeface="Coiny"/>
                <a:ea typeface="Coiny"/>
                <a:cs typeface="Coiny"/>
                <a:sym typeface="Coiny"/>
              </a:rPr>
              <a:t>4. TỔNG KẾT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53167" y="-8854059"/>
            <a:ext cx="18794334" cy="26564430"/>
          </a:xfrm>
          <a:custGeom>
            <a:avLst/>
            <a:gdLst/>
            <a:ahLst/>
            <a:cxnLst/>
            <a:rect l="l" t="t" r="r" b="b"/>
            <a:pathLst>
              <a:path w="18794334" h="26564430">
                <a:moveTo>
                  <a:pt x="0" y="0"/>
                </a:moveTo>
                <a:lnTo>
                  <a:pt x="18794334" y="0"/>
                </a:lnTo>
                <a:lnTo>
                  <a:pt x="18794334" y="26564430"/>
                </a:lnTo>
                <a:lnTo>
                  <a:pt x="0" y="26564430"/>
                </a:lnTo>
                <a:lnTo>
                  <a:pt x="0" y="0"/>
                </a:lnTo>
                <a:close/>
              </a:path>
            </a:pathLst>
          </a:custGeom>
          <a:blipFill>
            <a:blip r:embed="rId2"/>
            <a:stretch>
              <a:fillRect/>
            </a:stretch>
          </a:blipFill>
        </p:spPr>
      </p:sp>
      <p:sp>
        <p:nvSpPr>
          <p:cNvPr id="3" name="Freeform 3"/>
          <p:cNvSpPr/>
          <p:nvPr/>
        </p:nvSpPr>
        <p:spPr>
          <a:xfrm flipH="1">
            <a:off x="-834962" y="2057400"/>
            <a:ext cx="3727323" cy="8229600"/>
          </a:xfrm>
          <a:custGeom>
            <a:avLst/>
            <a:gdLst/>
            <a:ahLst/>
            <a:cxnLst/>
            <a:rect l="l" t="t" r="r" b="b"/>
            <a:pathLst>
              <a:path w="3727323" h="8229600">
                <a:moveTo>
                  <a:pt x="3727324" y="0"/>
                </a:moveTo>
                <a:lnTo>
                  <a:pt x="0" y="0"/>
                </a:lnTo>
                <a:lnTo>
                  <a:pt x="0" y="8229600"/>
                </a:lnTo>
                <a:lnTo>
                  <a:pt x="3727324" y="8229600"/>
                </a:lnTo>
                <a:lnTo>
                  <a:pt x="3727324" y="0"/>
                </a:lnTo>
                <a:close/>
              </a:path>
            </a:pathLst>
          </a:custGeom>
          <a:blipFill>
            <a:blip r:embed="rId3"/>
            <a:stretch>
              <a:fillRect/>
            </a:stretch>
          </a:blipFill>
        </p:spPr>
      </p:sp>
      <p:sp>
        <p:nvSpPr>
          <p:cNvPr id="4" name="Freeform 4"/>
          <p:cNvSpPr/>
          <p:nvPr/>
        </p:nvSpPr>
        <p:spPr>
          <a:xfrm>
            <a:off x="478404" y="293774"/>
            <a:ext cx="6562329" cy="1763626"/>
          </a:xfrm>
          <a:custGeom>
            <a:avLst/>
            <a:gdLst/>
            <a:ahLst/>
            <a:cxnLst/>
            <a:rect l="l" t="t" r="r" b="b"/>
            <a:pathLst>
              <a:path w="6562329" h="1763626">
                <a:moveTo>
                  <a:pt x="0" y="0"/>
                </a:moveTo>
                <a:lnTo>
                  <a:pt x="6562329" y="0"/>
                </a:lnTo>
                <a:lnTo>
                  <a:pt x="6562329" y="1763626"/>
                </a:lnTo>
                <a:lnTo>
                  <a:pt x="0" y="1763626"/>
                </a:lnTo>
                <a:lnTo>
                  <a:pt x="0" y="0"/>
                </a:lnTo>
                <a:close/>
              </a:path>
            </a:pathLst>
          </a:custGeom>
          <a:blipFill>
            <a:blip r:embed="rId4"/>
            <a:stretch>
              <a:fillRect/>
            </a:stretch>
          </a:blipFill>
        </p:spPr>
      </p:sp>
      <p:sp>
        <p:nvSpPr>
          <p:cNvPr id="5" name="Freeform 5"/>
          <p:cNvSpPr/>
          <p:nvPr/>
        </p:nvSpPr>
        <p:spPr>
          <a:xfrm>
            <a:off x="14239633" y="842758"/>
            <a:ext cx="4604042" cy="3585398"/>
          </a:xfrm>
          <a:custGeom>
            <a:avLst/>
            <a:gdLst/>
            <a:ahLst/>
            <a:cxnLst/>
            <a:rect l="l" t="t" r="r" b="b"/>
            <a:pathLst>
              <a:path w="4604042" h="3585398">
                <a:moveTo>
                  <a:pt x="0" y="0"/>
                </a:moveTo>
                <a:lnTo>
                  <a:pt x="4604042" y="0"/>
                </a:lnTo>
                <a:lnTo>
                  <a:pt x="4604042" y="3585398"/>
                </a:lnTo>
                <a:lnTo>
                  <a:pt x="0" y="3585398"/>
                </a:lnTo>
                <a:lnTo>
                  <a:pt x="0" y="0"/>
                </a:lnTo>
                <a:close/>
              </a:path>
            </a:pathLst>
          </a:custGeom>
          <a:blipFill>
            <a:blip r:embed="rId5"/>
            <a:stretch>
              <a:fillRect/>
            </a:stretch>
          </a:blipFill>
        </p:spPr>
      </p:sp>
      <p:grpSp>
        <p:nvGrpSpPr>
          <p:cNvPr id="6" name="Group 6"/>
          <p:cNvGrpSpPr/>
          <p:nvPr/>
        </p:nvGrpSpPr>
        <p:grpSpPr>
          <a:xfrm>
            <a:off x="1526661" y="2860779"/>
            <a:ext cx="7213505" cy="6622843"/>
            <a:chOff x="0" y="0"/>
            <a:chExt cx="1899853" cy="1744288"/>
          </a:xfrm>
        </p:grpSpPr>
        <p:sp>
          <p:nvSpPr>
            <p:cNvPr id="7" name="Freeform 7"/>
            <p:cNvSpPr/>
            <p:nvPr/>
          </p:nvSpPr>
          <p:spPr>
            <a:xfrm>
              <a:off x="0" y="0"/>
              <a:ext cx="1899853" cy="1744288"/>
            </a:xfrm>
            <a:custGeom>
              <a:avLst/>
              <a:gdLst/>
              <a:ahLst/>
              <a:cxnLst/>
              <a:rect l="l" t="t" r="r" b="b"/>
              <a:pathLst>
                <a:path w="1899853" h="1744288">
                  <a:moveTo>
                    <a:pt x="54736" y="0"/>
                  </a:moveTo>
                  <a:lnTo>
                    <a:pt x="1845117" y="0"/>
                  </a:lnTo>
                  <a:cubicBezTo>
                    <a:pt x="1859634" y="0"/>
                    <a:pt x="1873556" y="5767"/>
                    <a:pt x="1883821" y="16032"/>
                  </a:cubicBezTo>
                  <a:cubicBezTo>
                    <a:pt x="1894086" y="26297"/>
                    <a:pt x="1899853" y="40219"/>
                    <a:pt x="1899853" y="54736"/>
                  </a:cubicBezTo>
                  <a:lnTo>
                    <a:pt x="1899853" y="1689552"/>
                  </a:lnTo>
                  <a:cubicBezTo>
                    <a:pt x="1899853" y="1704069"/>
                    <a:pt x="1894086" y="1717991"/>
                    <a:pt x="1883821" y="1728256"/>
                  </a:cubicBezTo>
                  <a:cubicBezTo>
                    <a:pt x="1873556" y="1738521"/>
                    <a:pt x="1859634" y="1744288"/>
                    <a:pt x="1845117" y="1744288"/>
                  </a:cubicBezTo>
                  <a:lnTo>
                    <a:pt x="54736" y="1744288"/>
                  </a:lnTo>
                  <a:cubicBezTo>
                    <a:pt x="40219" y="1744288"/>
                    <a:pt x="26297" y="1738521"/>
                    <a:pt x="16032" y="1728256"/>
                  </a:cubicBezTo>
                  <a:cubicBezTo>
                    <a:pt x="5767" y="1717991"/>
                    <a:pt x="0" y="1704069"/>
                    <a:pt x="0" y="1689552"/>
                  </a:cubicBezTo>
                  <a:lnTo>
                    <a:pt x="0" y="54736"/>
                  </a:lnTo>
                  <a:cubicBezTo>
                    <a:pt x="0" y="40219"/>
                    <a:pt x="5767" y="26297"/>
                    <a:pt x="16032" y="16032"/>
                  </a:cubicBezTo>
                  <a:cubicBezTo>
                    <a:pt x="26297" y="5767"/>
                    <a:pt x="40219" y="0"/>
                    <a:pt x="54736" y="0"/>
                  </a:cubicBezTo>
                  <a:close/>
                </a:path>
              </a:pathLst>
            </a:custGeom>
            <a:solidFill>
              <a:srgbClr val="FFFFFF">
                <a:alpha val="74902"/>
              </a:srgbClr>
            </a:solidFill>
          </p:spPr>
        </p:sp>
        <p:sp>
          <p:nvSpPr>
            <p:cNvPr id="8" name="TextBox 8"/>
            <p:cNvSpPr txBox="1"/>
            <p:nvPr/>
          </p:nvSpPr>
          <p:spPr>
            <a:xfrm>
              <a:off x="0" y="-38100"/>
              <a:ext cx="1899853" cy="1782388"/>
            </a:xfrm>
            <a:prstGeom prst="rect">
              <a:avLst/>
            </a:prstGeom>
          </p:spPr>
          <p:txBody>
            <a:bodyPr lIns="50800" tIns="50800" rIns="50800" bIns="50800" rtlCol="0" anchor="ctr"/>
            <a:lstStyle/>
            <a:p>
              <a:pPr algn="ctr">
                <a:lnSpc>
                  <a:spcPts val="2659"/>
                </a:lnSpc>
                <a:spcBef>
                  <a:spcPct val="0"/>
                </a:spcBef>
              </a:pPr>
              <a:endParaRPr/>
            </a:p>
          </p:txBody>
        </p:sp>
      </p:grpSp>
      <p:sp>
        <p:nvSpPr>
          <p:cNvPr id="9" name="TextBox 9"/>
          <p:cNvSpPr txBox="1"/>
          <p:nvPr/>
        </p:nvSpPr>
        <p:spPr>
          <a:xfrm>
            <a:off x="1447716" y="4143375"/>
            <a:ext cx="6934940" cy="3971925"/>
          </a:xfrm>
          <a:prstGeom prst="rect">
            <a:avLst/>
          </a:prstGeom>
        </p:spPr>
        <p:txBody>
          <a:bodyPr lIns="0" tIns="0" rIns="0" bIns="0" rtlCol="0" anchor="t">
            <a:spAutoFit/>
          </a:bodyPr>
          <a:lstStyle/>
          <a:p>
            <a:pPr marL="971550" lvl="1" indent="-485775" algn="l">
              <a:lnSpc>
                <a:spcPts val="6299"/>
              </a:lnSpc>
              <a:buFont typeface="Arial"/>
              <a:buChar char="•"/>
            </a:pPr>
            <a:r>
              <a:rPr lang="en-US" sz="4500">
                <a:solidFill>
                  <a:srgbClr val="387C45"/>
                </a:solidFill>
                <a:latin typeface="Decalotype"/>
                <a:ea typeface="Decalotype"/>
                <a:cs typeface="Decalotype"/>
                <a:sym typeface="Decalotype"/>
              </a:rPr>
              <a:t>Website quản lý thức uống có tiềm năng phát triển hơn với những doanh nghiệp vừa và nhỏ </a:t>
            </a:r>
          </a:p>
          <a:p>
            <a:pPr algn="l">
              <a:lnSpc>
                <a:spcPts val="6299"/>
              </a:lnSpc>
            </a:pPr>
            <a:endParaRPr lang="en-US" sz="4500">
              <a:solidFill>
                <a:srgbClr val="387C45"/>
              </a:solidFill>
              <a:latin typeface="Decalotype"/>
              <a:ea typeface="Decalotype"/>
              <a:cs typeface="Decalotype"/>
              <a:sym typeface="Decalotype"/>
            </a:endParaRPr>
          </a:p>
        </p:txBody>
      </p:sp>
      <p:sp>
        <p:nvSpPr>
          <p:cNvPr id="10" name="Freeform 10"/>
          <p:cNvSpPr/>
          <p:nvPr/>
        </p:nvSpPr>
        <p:spPr>
          <a:xfrm>
            <a:off x="16164587" y="5368821"/>
            <a:ext cx="2227525" cy="4918179"/>
          </a:xfrm>
          <a:custGeom>
            <a:avLst/>
            <a:gdLst/>
            <a:ahLst/>
            <a:cxnLst/>
            <a:rect l="l" t="t" r="r" b="b"/>
            <a:pathLst>
              <a:path w="2227525" h="4918179">
                <a:moveTo>
                  <a:pt x="0" y="0"/>
                </a:moveTo>
                <a:lnTo>
                  <a:pt x="2227526" y="0"/>
                </a:lnTo>
                <a:lnTo>
                  <a:pt x="2227526" y="4918179"/>
                </a:lnTo>
                <a:lnTo>
                  <a:pt x="0" y="4918179"/>
                </a:lnTo>
                <a:lnTo>
                  <a:pt x="0" y="0"/>
                </a:lnTo>
                <a:close/>
              </a:path>
            </a:pathLst>
          </a:custGeom>
          <a:blipFill>
            <a:blip r:embed="rId3"/>
            <a:stretch>
              <a:fillRect/>
            </a:stretch>
          </a:blipFill>
        </p:spPr>
      </p:sp>
      <p:grpSp>
        <p:nvGrpSpPr>
          <p:cNvPr id="11" name="Group 11"/>
          <p:cNvGrpSpPr/>
          <p:nvPr/>
        </p:nvGrpSpPr>
        <p:grpSpPr>
          <a:xfrm>
            <a:off x="9626778" y="2860779"/>
            <a:ext cx="7213505" cy="6622843"/>
            <a:chOff x="0" y="0"/>
            <a:chExt cx="1899853" cy="1744288"/>
          </a:xfrm>
        </p:grpSpPr>
        <p:sp>
          <p:nvSpPr>
            <p:cNvPr id="12" name="Freeform 12"/>
            <p:cNvSpPr/>
            <p:nvPr/>
          </p:nvSpPr>
          <p:spPr>
            <a:xfrm>
              <a:off x="0" y="0"/>
              <a:ext cx="1899853" cy="1744288"/>
            </a:xfrm>
            <a:custGeom>
              <a:avLst/>
              <a:gdLst/>
              <a:ahLst/>
              <a:cxnLst/>
              <a:rect l="l" t="t" r="r" b="b"/>
              <a:pathLst>
                <a:path w="1899853" h="1744288">
                  <a:moveTo>
                    <a:pt x="54736" y="0"/>
                  </a:moveTo>
                  <a:lnTo>
                    <a:pt x="1845117" y="0"/>
                  </a:lnTo>
                  <a:cubicBezTo>
                    <a:pt x="1859634" y="0"/>
                    <a:pt x="1873556" y="5767"/>
                    <a:pt x="1883821" y="16032"/>
                  </a:cubicBezTo>
                  <a:cubicBezTo>
                    <a:pt x="1894086" y="26297"/>
                    <a:pt x="1899853" y="40219"/>
                    <a:pt x="1899853" y="54736"/>
                  </a:cubicBezTo>
                  <a:lnTo>
                    <a:pt x="1899853" y="1689552"/>
                  </a:lnTo>
                  <a:cubicBezTo>
                    <a:pt x="1899853" y="1704069"/>
                    <a:pt x="1894086" y="1717991"/>
                    <a:pt x="1883821" y="1728256"/>
                  </a:cubicBezTo>
                  <a:cubicBezTo>
                    <a:pt x="1873556" y="1738521"/>
                    <a:pt x="1859634" y="1744288"/>
                    <a:pt x="1845117" y="1744288"/>
                  </a:cubicBezTo>
                  <a:lnTo>
                    <a:pt x="54736" y="1744288"/>
                  </a:lnTo>
                  <a:cubicBezTo>
                    <a:pt x="40219" y="1744288"/>
                    <a:pt x="26297" y="1738521"/>
                    <a:pt x="16032" y="1728256"/>
                  </a:cubicBezTo>
                  <a:cubicBezTo>
                    <a:pt x="5767" y="1717991"/>
                    <a:pt x="0" y="1704069"/>
                    <a:pt x="0" y="1689552"/>
                  </a:cubicBezTo>
                  <a:lnTo>
                    <a:pt x="0" y="54736"/>
                  </a:lnTo>
                  <a:cubicBezTo>
                    <a:pt x="0" y="40219"/>
                    <a:pt x="5767" y="26297"/>
                    <a:pt x="16032" y="16032"/>
                  </a:cubicBezTo>
                  <a:cubicBezTo>
                    <a:pt x="26297" y="5767"/>
                    <a:pt x="40219" y="0"/>
                    <a:pt x="54736" y="0"/>
                  </a:cubicBezTo>
                  <a:close/>
                </a:path>
              </a:pathLst>
            </a:custGeom>
            <a:solidFill>
              <a:srgbClr val="FFFFFF">
                <a:alpha val="74902"/>
              </a:srgbClr>
            </a:solidFill>
          </p:spPr>
        </p:sp>
        <p:sp>
          <p:nvSpPr>
            <p:cNvPr id="13" name="TextBox 13"/>
            <p:cNvSpPr txBox="1"/>
            <p:nvPr/>
          </p:nvSpPr>
          <p:spPr>
            <a:xfrm>
              <a:off x="0" y="-38100"/>
              <a:ext cx="1899853" cy="1782388"/>
            </a:xfrm>
            <a:prstGeom prst="rect">
              <a:avLst/>
            </a:prstGeom>
          </p:spPr>
          <p:txBody>
            <a:bodyPr lIns="50800" tIns="50800" rIns="50800" bIns="50800" rtlCol="0" anchor="ctr"/>
            <a:lstStyle/>
            <a:p>
              <a:pPr algn="ctr">
                <a:lnSpc>
                  <a:spcPts val="2659"/>
                </a:lnSpc>
                <a:spcBef>
                  <a:spcPct val="0"/>
                </a:spcBef>
              </a:pPr>
              <a:endParaRPr/>
            </a:p>
          </p:txBody>
        </p:sp>
      </p:grpSp>
      <p:sp>
        <p:nvSpPr>
          <p:cNvPr id="14" name="TextBox 14"/>
          <p:cNvSpPr txBox="1"/>
          <p:nvPr/>
        </p:nvSpPr>
        <p:spPr>
          <a:xfrm>
            <a:off x="9910056" y="4143375"/>
            <a:ext cx="6572718" cy="4772025"/>
          </a:xfrm>
          <a:prstGeom prst="rect">
            <a:avLst/>
          </a:prstGeom>
        </p:spPr>
        <p:txBody>
          <a:bodyPr lIns="0" tIns="0" rIns="0" bIns="0" rtlCol="0" anchor="t">
            <a:spAutoFit/>
          </a:bodyPr>
          <a:lstStyle/>
          <a:p>
            <a:pPr marL="971550" lvl="1" indent="-485775" algn="l">
              <a:lnSpc>
                <a:spcPts val="6299"/>
              </a:lnSpc>
              <a:buFont typeface="Arial"/>
              <a:buChar char="•"/>
            </a:pPr>
            <a:r>
              <a:rPr lang="en-US" sz="4500">
                <a:solidFill>
                  <a:srgbClr val="387C45"/>
                </a:solidFill>
                <a:latin typeface="Decalotype"/>
                <a:ea typeface="Decalotype"/>
                <a:cs typeface="Decalotype"/>
                <a:sym typeface="Decalotype"/>
              </a:rPr>
              <a:t>Hạn chế là ứng dụng còn </a:t>
            </a:r>
          </a:p>
          <a:p>
            <a:pPr algn="l">
              <a:lnSpc>
                <a:spcPts val="6299"/>
              </a:lnSpc>
            </a:pPr>
            <a:r>
              <a:rPr lang="en-US" sz="4500">
                <a:solidFill>
                  <a:srgbClr val="387C45"/>
                </a:solidFill>
                <a:latin typeface="Decalotype"/>
                <a:ea typeface="Decalotype"/>
                <a:cs typeface="Decalotype"/>
                <a:sym typeface="Decalotype"/>
              </a:rPr>
              <a:t>1 số lỗi ở phần cập nhật hình ảnh khi tải lên trực tiếp phải reload lại cả phần mềm để tải được trang.</a:t>
            </a:r>
          </a:p>
          <a:p>
            <a:pPr algn="l">
              <a:lnSpc>
                <a:spcPts val="6299"/>
              </a:lnSpc>
            </a:pPr>
            <a:endParaRPr lang="en-US" sz="4500">
              <a:solidFill>
                <a:srgbClr val="387C45"/>
              </a:solidFill>
              <a:latin typeface="Decalotype"/>
              <a:ea typeface="Decalotype"/>
              <a:cs typeface="Decalotype"/>
              <a:sym typeface="Decalotype"/>
            </a:endParaRPr>
          </a:p>
        </p:txBody>
      </p:sp>
      <p:sp>
        <p:nvSpPr>
          <p:cNvPr id="15" name="Freeform 15"/>
          <p:cNvSpPr/>
          <p:nvPr/>
        </p:nvSpPr>
        <p:spPr>
          <a:xfrm>
            <a:off x="-253167"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6"/>
            <a:stretch>
              <a:fillRect/>
            </a:stretch>
          </a:blipFill>
        </p:spPr>
      </p:sp>
      <p:sp>
        <p:nvSpPr>
          <p:cNvPr id="16" name="Freeform 16"/>
          <p:cNvSpPr/>
          <p:nvPr/>
        </p:nvSpPr>
        <p:spPr>
          <a:xfrm flipH="1">
            <a:off x="5953002" y="8290924"/>
            <a:ext cx="6381996" cy="2177856"/>
          </a:xfrm>
          <a:custGeom>
            <a:avLst/>
            <a:gdLst/>
            <a:ahLst/>
            <a:cxnLst/>
            <a:rect l="l" t="t" r="r" b="b"/>
            <a:pathLst>
              <a:path w="6381996" h="2177856">
                <a:moveTo>
                  <a:pt x="6381996" y="0"/>
                </a:moveTo>
                <a:lnTo>
                  <a:pt x="0" y="0"/>
                </a:lnTo>
                <a:lnTo>
                  <a:pt x="0" y="2177856"/>
                </a:lnTo>
                <a:lnTo>
                  <a:pt x="6381996" y="2177856"/>
                </a:lnTo>
                <a:lnTo>
                  <a:pt x="6381996" y="0"/>
                </a:lnTo>
                <a:close/>
              </a:path>
            </a:pathLst>
          </a:custGeom>
          <a:blipFill>
            <a:blip r:embed="rId6"/>
            <a:stretch>
              <a:fillRect/>
            </a:stretch>
          </a:blipFill>
        </p:spPr>
      </p:sp>
      <p:sp>
        <p:nvSpPr>
          <p:cNvPr id="17" name="Freeform 17"/>
          <p:cNvSpPr/>
          <p:nvPr/>
        </p:nvSpPr>
        <p:spPr>
          <a:xfrm>
            <a:off x="12159171"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6"/>
            <a:stretch>
              <a:fillRect/>
            </a:stretch>
          </a:blipFill>
        </p:spPr>
      </p:sp>
      <p:sp>
        <p:nvSpPr>
          <p:cNvPr id="18" name="TextBox 18"/>
          <p:cNvSpPr txBox="1"/>
          <p:nvPr/>
        </p:nvSpPr>
        <p:spPr>
          <a:xfrm>
            <a:off x="4048367" y="1042237"/>
            <a:ext cx="10191265" cy="1333698"/>
          </a:xfrm>
          <a:prstGeom prst="rect">
            <a:avLst/>
          </a:prstGeom>
        </p:spPr>
        <p:txBody>
          <a:bodyPr lIns="0" tIns="0" rIns="0" bIns="0" rtlCol="0" anchor="t">
            <a:spAutoFit/>
          </a:bodyPr>
          <a:lstStyle/>
          <a:p>
            <a:pPr algn="ctr">
              <a:lnSpc>
                <a:spcPts val="10360"/>
              </a:lnSpc>
            </a:pPr>
            <a:r>
              <a:rPr lang="en-US" sz="7400" dirty="0">
                <a:solidFill>
                  <a:schemeClr val="tx2">
                    <a:lumMod val="60000"/>
                    <a:lumOff val="40000"/>
                  </a:schemeClr>
                </a:solidFill>
                <a:latin typeface="Coiny"/>
                <a:ea typeface="Coiny"/>
                <a:cs typeface="Coiny"/>
                <a:sym typeface="Coiny"/>
              </a:rPr>
              <a:t>TỔNG KẾT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53167" y="-8854059"/>
            <a:ext cx="18794334" cy="26564430"/>
          </a:xfrm>
          <a:custGeom>
            <a:avLst/>
            <a:gdLst/>
            <a:ahLst/>
            <a:cxnLst/>
            <a:rect l="l" t="t" r="r" b="b"/>
            <a:pathLst>
              <a:path w="18794334" h="26564430">
                <a:moveTo>
                  <a:pt x="0" y="0"/>
                </a:moveTo>
                <a:lnTo>
                  <a:pt x="18794334" y="0"/>
                </a:lnTo>
                <a:lnTo>
                  <a:pt x="18794334" y="26564430"/>
                </a:lnTo>
                <a:lnTo>
                  <a:pt x="0" y="26564430"/>
                </a:lnTo>
                <a:lnTo>
                  <a:pt x="0" y="0"/>
                </a:lnTo>
                <a:close/>
              </a:path>
            </a:pathLst>
          </a:custGeom>
          <a:blipFill>
            <a:blip r:embed="rId2"/>
            <a:stretch>
              <a:fillRect/>
            </a:stretch>
          </a:blipFill>
        </p:spPr>
      </p:sp>
      <p:sp>
        <p:nvSpPr>
          <p:cNvPr id="3" name="Freeform 3"/>
          <p:cNvSpPr/>
          <p:nvPr/>
        </p:nvSpPr>
        <p:spPr>
          <a:xfrm flipH="1">
            <a:off x="-834962" y="2057400"/>
            <a:ext cx="3727323" cy="8229600"/>
          </a:xfrm>
          <a:custGeom>
            <a:avLst/>
            <a:gdLst/>
            <a:ahLst/>
            <a:cxnLst/>
            <a:rect l="l" t="t" r="r" b="b"/>
            <a:pathLst>
              <a:path w="3727323" h="8229600">
                <a:moveTo>
                  <a:pt x="3727324" y="0"/>
                </a:moveTo>
                <a:lnTo>
                  <a:pt x="0" y="0"/>
                </a:lnTo>
                <a:lnTo>
                  <a:pt x="0" y="8229600"/>
                </a:lnTo>
                <a:lnTo>
                  <a:pt x="3727324" y="8229600"/>
                </a:lnTo>
                <a:lnTo>
                  <a:pt x="3727324" y="0"/>
                </a:lnTo>
                <a:close/>
              </a:path>
            </a:pathLst>
          </a:custGeom>
          <a:blipFill>
            <a:blip r:embed="rId3"/>
            <a:stretch>
              <a:fillRect/>
            </a:stretch>
          </a:blipFill>
        </p:spPr>
      </p:sp>
      <p:sp>
        <p:nvSpPr>
          <p:cNvPr id="4" name="Freeform 4"/>
          <p:cNvSpPr/>
          <p:nvPr/>
        </p:nvSpPr>
        <p:spPr>
          <a:xfrm>
            <a:off x="-253167"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4"/>
            <a:stretch>
              <a:fillRect/>
            </a:stretch>
          </a:blipFill>
        </p:spPr>
      </p:sp>
      <p:sp>
        <p:nvSpPr>
          <p:cNvPr id="5" name="Freeform 5"/>
          <p:cNvSpPr/>
          <p:nvPr/>
        </p:nvSpPr>
        <p:spPr>
          <a:xfrm flipH="1">
            <a:off x="5953002" y="8290924"/>
            <a:ext cx="6381996" cy="2177856"/>
          </a:xfrm>
          <a:custGeom>
            <a:avLst/>
            <a:gdLst/>
            <a:ahLst/>
            <a:cxnLst/>
            <a:rect l="l" t="t" r="r" b="b"/>
            <a:pathLst>
              <a:path w="6381996" h="2177856">
                <a:moveTo>
                  <a:pt x="6381996" y="0"/>
                </a:moveTo>
                <a:lnTo>
                  <a:pt x="0" y="0"/>
                </a:lnTo>
                <a:lnTo>
                  <a:pt x="0" y="2177856"/>
                </a:lnTo>
                <a:lnTo>
                  <a:pt x="6381996" y="2177856"/>
                </a:lnTo>
                <a:lnTo>
                  <a:pt x="6381996" y="0"/>
                </a:lnTo>
                <a:close/>
              </a:path>
            </a:pathLst>
          </a:custGeom>
          <a:blipFill>
            <a:blip r:embed="rId4"/>
            <a:stretch>
              <a:fillRect/>
            </a:stretch>
          </a:blipFill>
        </p:spPr>
      </p:sp>
      <p:sp>
        <p:nvSpPr>
          <p:cNvPr id="6" name="Freeform 6"/>
          <p:cNvSpPr/>
          <p:nvPr/>
        </p:nvSpPr>
        <p:spPr>
          <a:xfrm>
            <a:off x="12159171"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4"/>
            <a:stretch>
              <a:fillRect/>
            </a:stretch>
          </a:blipFill>
        </p:spPr>
      </p:sp>
      <p:sp>
        <p:nvSpPr>
          <p:cNvPr id="7" name="Freeform 7"/>
          <p:cNvSpPr/>
          <p:nvPr/>
        </p:nvSpPr>
        <p:spPr>
          <a:xfrm>
            <a:off x="1578715" y="401171"/>
            <a:ext cx="9813568" cy="2637396"/>
          </a:xfrm>
          <a:custGeom>
            <a:avLst/>
            <a:gdLst/>
            <a:ahLst/>
            <a:cxnLst/>
            <a:rect l="l" t="t" r="r" b="b"/>
            <a:pathLst>
              <a:path w="9813568" h="2637396">
                <a:moveTo>
                  <a:pt x="0" y="0"/>
                </a:moveTo>
                <a:lnTo>
                  <a:pt x="9813568" y="0"/>
                </a:lnTo>
                <a:lnTo>
                  <a:pt x="9813568" y="2637397"/>
                </a:lnTo>
                <a:lnTo>
                  <a:pt x="0" y="2637397"/>
                </a:lnTo>
                <a:lnTo>
                  <a:pt x="0" y="0"/>
                </a:lnTo>
                <a:close/>
              </a:path>
            </a:pathLst>
          </a:custGeom>
          <a:blipFill>
            <a:blip r:embed="rId5"/>
            <a:stretch>
              <a:fillRect/>
            </a:stretch>
          </a:blipFill>
        </p:spPr>
      </p:sp>
      <p:sp>
        <p:nvSpPr>
          <p:cNvPr id="8" name="Freeform 8"/>
          <p:cNvSpPr/>
          <p:nvPr/>
        </p:nvSpPr>
        <p:spPr>
          <a:xfrm>
            <a:off x="14239633" y="842758"/>
            <a:ext cx="4604042" cy="3585398"/>
          </a:xfrm>
          <a:custGeom>
            <a:avLst/>
            <a:gdLst/>
            <a:ahLst/>
            <a:cxnLst/>
            <a:rect l="l" t="t" r="r" b="b"/>
            <a:pathLst>
              <a:path w="4604042" h="3585398">
                <a:moveTo>
                  <a:pt x="0" y="0"/>
                </a:moveTo>
                <a:lnTo>
                  <a:pt x="4604042" y="0"/>
                </a:lnTo>
                <a:lnTo>
                  <a:pt x="4604042" y="3585398"/>
                </a:lnTo>
                <a:lnTo>
                  <a:pt x="0" y="3585398"/>
                </a:lnTo>
                <a:lnTo>
                  <a:pt x="0" y="0"/>
                </a:lnTo>
                <a:close/>
              </a:path>
            </a:pathLst>
          </a:custGeom>
          <a:blipFill>
            <a:blip r:embed="rId6"/>
            <a:stretch>
              <a:fillRect/>
            </a:stretch>
          </a:blipFill>
        </p:spPr>
      </p:sp>
      <p:sp>
        <p:nvSpPr>
          <p:cNvPr id="9" name="TextBox 9"/>
          <p:cNvSpPr txBox="1"/>
          <p:nvPr/>
        </p:nvSpPr>
        <p:spPr>
          <a:xfrm>
            <a:off x="3759568" y="4097338"/>
            <a:ext cx="10768863" cy="1974900"/>
          </a:xfrm>
          <a:prstGeom prst="rect">
            <a:avLst/>
          </a:prstGeom>
        </p:spPr>
        <p:txBody>
          <a:bodyPr lIns="0" tIns="0" rIns="0" bIns="0" rtlCol="0" anchor="t">
            <a:spAutoFit/>
          </a:bodyPr>
          <a:lstStyle/>
          <a:p>
            <a:pPr algn="ctr">
              <a:lnSpc>
                <a:spcPts val="15400"/>
              </a:lnSpc>
            </a:pPr>
            <a:r>
              <a:rPr lang="en-US" sz="11000" dirty="0">
                <a:solidFill>
                  <a:schemeClr val="tx2">
                    <a:lumMod val="60000"/>
                    <a:lumOff val="40000"/>
                  </a:schemeClr>
                </a:solidFill>
                <a:latin typeface="Coiny"/>
                <a:ea typeface="Coiny"/>
                <a:cs typeface="Coiny"/>
                <a:sym typeface="Coiny"/>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53167" y="-8854059"/>
            <a:ext cx="18794334" cy="26564430"/>
          </a:xfrm>
          <a:custGeom>
            <a:avLst/>
            <a:gdLst/>
            <a:ahLst/>
            <a:cxnLst/>
            <a:rect l="l" t="t" r="r" b="b"/>
            <a:pathLst>
              <a:path w="18794334" h="26564430">
                <a:moveTo>
                  <a:pt x="0" y="0"/>
                </a:moveTo>
                <a:lnTo>
                  <a:pt x="18794334" y="0"/>
                </a:lnTo>
                <a:lnTo>
                  <a:pt x="18794334" y="26564430"/>
                </a:lnTo>
                <a:lnTo>
                  <a:pt x="0" y="26564430"/>
                </a:lnTo>
                <a:lnTo>
                  <a:pt x="0" y="0"/>
                </a:lnTo>
                <a:close/>
              </a:path>
            </a:pathLst>
          </a:custGeom>
          <a:blipFill>
            <a:blip r:embed="rId2"/>
            <a:stretch>
              <a:fillRect/>
            </a:stretch>
          </a:blipFill>
        </p:spPr>
      </p:sp>
      <p:sp>
        <p:nvSpPr>
          <p:cNvPr id="3" name="Freeform 3"/>
          <p:cNvSpPr/>
          <p:nvPr/>
        </p:nvSpPr>
        <p:spPr>
          <a:xfrm flipH="1">
            <a:off x="-834962" y="2057400"/>
            <a:ext cx="3727323" cy="8229600"/>
          </a:xfrm>
          <a:custGeom>
            <a:avLst/>
            <a:gdLst/>
            <a:ahLst/>
            <a:cxnLst/>
            <a:rect l="l" t="t" r="r" b="b"/>
            <a:pathLst>
              <a:path w="3727323" h="8229600">
                <a:moveTo>
                  <a:pt x="3727324" y="0"/>
                </a:moveTo>
                <a:lnTo>
                  <a:pt x="0" y="0"/>
                </a:lnTo>
                <a:lnTo>
                  <a:pt x="0" y="8229600"/>
                </a:lnTo>
                <a:lnTo>
                  <a:pt x="3727324" y="8229600"/>
                </a:lnTo>
                <a:lnTo>
                  <a:pt x="3727324" y="0"/>
                </a:lnTo>
                <a:close/>
              </a:path>
            </a:pathLst>
          </a:custGeom>
          <a:blipFill>
            <a:blip r:embed="rId3"/>
            <a:stretch>
              <a:fillRect/>
            </a:stretch>
          </a:blipFill>
        </p:spPr>
      </p:sp>
      <p:sp>
        <p:nvSpPr>
          <p:cNvPr id="4" name="Freeform 4"/>
          <p:cNvSpPr/>
          <p:nvPr/>
        </p:nvSpPr>
        <p:spPr>
          <a:xfrm>
            <a:off x="478404" y="293774"/>
            <a:ext cx="6562329" cy="1763626"/>
          </a:xfrm>
          <a:custGeom>
            <a:avLst/>
            <a:gdLst/>
            <a:ahLst/>
            <a:cxnLst/>
            <a:rect l="l" t="t" r="r" b="b"/>
            <a:pathLst>
              <a:path w="6562329" h="1763626">
                <a:moveTo>
                  <a:pt x="0" y="0"/>
                </a:moveTo>
                <a:lnTo>
                  <a:pt x="6562329" y="0"/>
                </a:lnTo>
                <a:lnTo>
                  <a:pt x="6562329" y="1763626"/>
                </a:lnTo>
                <a:lnTo>
                  <a:pt x="0" y="1763626"/>
                </a:lnTo>
                <a:lnTo>
                  <a:pt x="0" y="0"/>
                </a:lnTo>
                <a:close/>
              </a:path>
            </a:pathLst>
          </a:custGeom>
          <a:blipFill>
            <a:blip r:embed="rId4"/>
            <a:stretch>
              <a:fillRect/>
            </a:stretch>
          </a:blipFill>
        </p:spPr>
      </p:sp>
      <p:sp>
        <p:nvSpPr>
          <p:cNvPr id="5" name="Freeform 5"/>
          <p:cNvSpPr/>
          <p:nvPr/>
        </p:nvSpPr>
        <p:spPr>
          <a:xfrm>
            <a:off x="14239633" y="842758"/>
            <a:ext cx="4604042" cy="3585398"/>
          </a:xfrm>
          <a:custGeom>
            <a:avLst/>
            <a:gdLst/>
            <a:ahLst/>
            <a:cxnLst/>
            <a:rect l="l" t="t" r="r" b="b"/>
            <a:pathLst>
              <a:path w="4604042" h="3585398">
                <a:moveTo>
                  <a:pt x="0" y="0"/>
                </a:moveTo>
                <a:lnTo>
                  <a:pt x="4604042" y="0"/>
                </a:lnTo>
                <a:lnTo>
                  <a:pt x="4604042" y="3585398"/>
                </a:lnTo>
                <a:lnTo>
                  <a:pt x="0" y="3585398"/>
                </a:lnTo>
                <a:lnTo>
                  <a:pt x="0" y="0"/>
                </a:lnTo>
                <a:close/>
              </a:path>
            </a:pathLst>
          </a:custGeom>
          <a:blipFill>
            <a:blip r:embed="rId5"/>
            <a:stretch>
              <a:fillRect/>
            </a:stretch>
          </a:blipFill>
        </p:spPr>
      </p:sp>
      <p:sp>
        <p:nvSpPr>
          <p:cNvPr id="6" name="Freeform 6"/>
          <p:cNvSpPr/>
          <p:nvPr/>
        </p:nvSpPr>
        <p:spPr>
          <a:xfrm>
            <a:off x="-253167"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6"/>
            <a:stretch>
              <a:fillRect/>
            </a:stretch>
          </a:blipFill>
        </p:spPr>
      </p:sp>
      <p:sp>
        <p:nvSpPr>
          <p:cNvPr id="7" name="Freeform 7"/>
          <p:cNvSpPr/>
          <p:nvPr/>
        </p:nvSpPr>
        <p:spPr>
          <a:xfrm flipH="1">
            <a:off x="5953002" y="8290924"/>
            <a:ext cx="6381996" cy="2177856"/>
          </a:xfrm>
          <a:custGeom>
            <a:avLst/>
            <a:gdLst/>
            <a:ahLst/>
            <a:cxnLst/>
            <a:rect l="l" t="t" r="r" b="b"/>
            <a:pathLst>
              <a:path w="6381996" h="2177856">
                <a:moveTo>
                  <a:pt x="6381996" y="0"/>
                </a:moveTo>
                <a:lnTo>
                  <a:pt x="0" y="0"/>
                </a:lnTo>
                <a:lnTo>
                  <a:pt x="0" y="2177856"/>
                </a:lnTo>
                <a:lnTo>
                  <a:pt x="6381996" y="2177856"/>
                </a:lnTo>
                <a:lnTo>
                  <a:pt x="6381996" y="0"/>
                </a:lnTo>
                <a:close/>
              </a:path>
            </a:pathLst>
          </a:custGeom>
          <a:blipFill>
            <a:blip r:embed="rId6"/>
            <a:stretch>
              <a:fillRect/>
            </a:stretch>
          </a:blipFill>
        </p:spPr>
      </p:sp>
      <p:sp>
        <p:nvSpPr>
          <p:cNvPr id="8" name="Freeform 8"/>
          <p:cNvSpPr/>
          <p:nvPr/>
        </p:nvSpPr>
        <p:spPr>
          <a:xfrm>
            <a:off x="16164587" y="5368821"/>
            <a:ext cx="2227525" cy="4918179"/>
          </a:xfrm>
          <a:custGeom>
            <a:avLst/>
            <a:gdLst/>
            <a:ahLst/>
            <a:cxnLst/>
            <a:rect l="l" t="t" r="r" b="b"/>
            <a:pathLst>
              <a:path w="2227525" h="4918179">
                <a:moveTo>
                  <a:pt x="0" y="0"/>
                </a:moveTo>
                <a:lnTo>
                  <a:pt x="2227526" y="0"/>
                </a:lnTo>
                <a:lnTo>
                  <a:pt x="2227526" y="4918179"/>
                </a:lnTo>
                <a:lnTo>
                  <a:pt x="0" y="4918179"/>
                </a:lnTo>
                <a:lnTo>
                  <a:pt x="0" y="0"/>
                </a:lnTo>
                <a:close/>
              </a:path>
            </a:pathLst>
          </a:custGeom>
          <a:blipFill>
            <a:blip r:embed="rId3"/>
            <a:stretch>
              <a:fillRect/>
            </a:stretch>
          </a:blipFill>
        </p:spPr>
      </p:sp>
      <p:sp>
        <p:nvSpPr>
          <p:cNvPr id="9" name="Freeform 9"/>
          <p:cNvSpPr/>
          <p:nvPr/>
        </p:nvSpPr>
        <p:spPr>
          <a:xfrm>
            <a:off x="12159171"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6"/>
            <a:stretch>
              <a:fillRect/>
            </a:stretch>
          </a:blipFill>
        </p:spPr>
      </p:sp>
      <p:sp>
        <p:nvSpPr>
          <p:cNvPr id="10" name="TextBox 10"/>
          <p:cNvSpPr txBox="1"/>
          <p:nvPr/>
        </p:nvSpPr>
        <p:spPr>
          <a:xfrm>
            <a:off x="4048367" y="1042237"/>
            <a:ext cx="10191265" cy="1333698"/>
          </a:xfrm>
          <a:prstGeom prst="rect">
            <a:avLst/>
          </a:prstGeom>
        </p:spPr>
        <p:txBody>
          <a:bodyPr lIns="0" tIns="0" rIns="0" bIns="0" rtlCol="0" anchor="t">
            <a:spAutoFit/>
          </a:bodyPr>
          <a:lstStyle/>
          <a:p>
            <a:pPr algn="ctr">
              <a:lnSpc>
                <a:spcPts val="10360"/>
              </a:lnSpc>
            </a:pPr>
            <a:r>
              <a:rPr lang="en-US" sz="7400" dirty="0">
                <a:solidFill>
                  <a:schemeClr val="tx2">
                    <a:lumMod val="60000"/>
                    <a:lumOff val="40000"/>
                  </a:schemeClr>
                </a:solidFill>
                <a:latin typeface="Coiny"/>
                <a:ea typeface="Coiny"/>
                <a:cs typeface="Coiny"/>
                <a:sym typeface="Coiny"/>
              </a:rPr>
              <a:t>NỘI DUNG</a:t>
            </a:r>
          </a:p>
        </p:txBody>
      </p:sp>
      <p:grpSp>
        <p:nvGrpSpPr>
          <p:cNvPr id="11" name="Group 11"/>
          <p:cNvGrpSpPr/>
          <p:nvPr/>
        </p:nvGrpSpPr>
        <p:grpSpPr>
          <a:xfrm>
            <a:off x="2937831" y="2700679"/>
            <a:ext cx="5059658" cy="2392239"/>
            <a:chOff x="0" y="0"/>
            <a:chExt cx="6746211" cy="3189652"/>
          </a:xfrm>
        </p:grpSpPr>
        <p:grpSp>
          <p:nvGrpSpPr>
            <p:cNvPr id="12" name="Group 12"/>
            <p:cNvGrpSpPr/>
            <p:nvPr/>
          </p:nvGrpSpPr>
          <p:grpSpPr>
            <a:xfrm>
              <a:off x="0" y="0"/>
              <a:ext cx="6746211" cy="3189652"/>
              <a:chOff x="0" y="0"/>
              <a:chExt cx="1332585" cy="630055"/>
            </a:xfrm>
          </p:grpSpPr>
          <p:sp>
            <p:nvSpPr>
              <p:cNvPr id="13" name="Freeform 13"/>
              <p:cNvSpPr/>
              <p:nvPr/>
            </p:nvSpPr>
            <p:spPr>
              <a:xfrm>
                <a:off x="0" y="0"/>
                <a:ext cx="1332585" cy="630055"/>
              </a:xfrm>
              <a:custGeom>
                <a:avLst/>
                <a:gdLst/>
                <a:ahLst/>
                <a:cxnLst/>
                <a:rect l="l" t="t" r="r" b="b"/>
                <a:pathLst>
                  <a:path w="1332585" h="630055">
                    <a:moveTo>
                      <a:pt x="78036" y="0"/>
                    </a:moveTo>
                    <a:lnTo>
                      <a:pt x="1254548" y="0"/>
                    </a:lnTo>
                    <a:cubicBezTo>
                      <a:pt x="1275245" y="0"/>
                      <a:pt x="1295094" y="8222"/>
                      <a:pt x="1309728" y="22856"/>
                    </a:cubicBezTo>
                    <a:cubicBezTo>
                      <a:pt x="1324363" y="37491"/>
                      <a:pt x="1332585" y="57340"/>
                      <a:pt x="1332585" y="78036"/>
                    </a:cubicBezTo>
                    <a:lnTo>
                      <a:pt x="1332585" y="552018"/>
                    </a:lnTo>
                    <a:cubicBezTo>
                      <a:pt x="1332585" y="572715"/>
                      <a:pt x="1324363" y="592564"/>
                      <a:pt x="1309728" y="607198"/>
                    </a:cubicBezTo>
                    <a:cubicBezTo>
                      <a:pt x="1295094" y="621833"/>
                      <a:pt x="1275245" y="630055"/>
                      <a:pt x="1254548" y="630055"/>
                    </a:cubicBezTo>
                    <a:lnTo>
                      <a:pt x="78036" y="630055"/>
                    </a:lnTo>
                    <a:cubicBezTo>
                      <a:pt x="34938" y="630055"/>
                      <a:pt x="0" y="595117"/>
                      <a:pt x="0" y="552018"/>
                    </a:cubicBezTo>
                    <a:lnTo>
                      <a:pt x="0" y="78036"/>
                    </a:lnTo>
                    <a:cubicBezTo>
                      <a:pt x="0" y="57340"/>
                      <a:pt x="8222" y="37491"/>
                      <a:pt x="22856" y="22856"/>
                    </a:cubicBezTo>
                    <a:cubicBezTo>
                      <a:pt x="37491" y="8222"/>
                      <a:pt x="57340" y="0"/>
                      <a:pt x="78036" y="0"/>
                    </a:cubicBezTo>
                    <a:close/>
                  </a:path>
                </a:pathLst>
              </a:custGeom>
              <a:solidFill>
                <a:srgbClr val="FFFFFF">
                  <a:alpha val="74902"/>
                </a:srgbClr>
              </a:solidFill>
            </p:spPr>
          </p:sp>
          <p:sp>
            <p:nvSpPr>
              <p:cNvPr id="14" name="TextBox 14"/>
              <p:cNvSpPr txBox="1"/>
              <p:nvPr/>
            </p:nvSpPr>
            <p:spPr>
              <a:xfrm>
                <a:off x="0" y="-38100"/>
                <a:ext cx="1332585" cy="668155"/>
              </a:xfrm>
              <a:prstGeom prst="rect">
                <a:avLst/>
              </a:prstGeom>
            </p:spPr>
            <p:txBody>
              <a:bodyPr lIns="50800" tIns="50800" rIns="50800" bIns="50800" rtlCol="0" anchor="ctr"/>
              <a:lstStyle/>
              <a:p>
                <a:pPr algn="ctr">
                  <a:lnSpc>
                    <a:spcPts val="2659"/>
                  </a:lnSpc>
                  <a:spcBef>
                    <a:spcPct val="0"/>
                  </a:spcBef>
                </a:pPr>
                <a:endParaRPr/>
              </a:p>
            </p:txBody>
          </p:sp>
        </p:grpSp>
        <p:sp>
          <p:nvSpPr>
            <p:cNvPr id="15" name="TextBox 15"/>
            <p:cNvSpPr txBox="1"/>
            <p:nvPr/>
          </p:nvSpPr>
          <p:spPr>
            <a:xfrm>
              <a:off x="1029409" y="681663"/>
              <a:ext cx="4453312" cy="1000125"/>
            </a:xfrm>
            <a:prstGeom prst="rect">
              <a:avLst/>
            </a:prstGeom>
          </p:spPr>
          <p:txBody>
            <a:bodyPr lIns="0" tIns="0" rIns="0" bIns="0" rtlCol="0" anchor="t">
              <a:spAutoFit/>
            </a:bodyPr>
            <a:lstStyle/>
            <a:p>
              <a:pPr algn="ctr">
                <a:lnSpc>
                  <a:spcPts val="6299"/>
                </a:lnSpc>
              </a:pPr>
              <a:r>
                <a:rPr lang="en-US" sz="4500" b="1">
                  <a:solidFill>
                    <a:srgbClr val="387C45"/>
                  </a:solidFill>
                  <a:latin typeface="Decalotype Bold"/>
                  <a:ea typeface="Decalotype Bold"/>
                  <a:cs typeface="Decalotype Bold"/>
                  <a:sym typeface="Decalotype Bold"/>
                </a:rPr>
                <a:t>1. Giới thiệu</a:t>
              </a:r>
            </a:p>
          </p:txBody>
        </p:sp>
        <p:sp>
          <p:nvSpPr>
            <p:cNvPr id="16" name="TextBox 16"/>
            <p:cNvSpPr txBox="1"/>
            <p:nvPr/>
          </p:nvSpPr>
          <p:spPr>
            <a:xfrm>
              <a:off x="209797" y="2018790"/>
              <a:ext cx="6092534" cy="676275"/>
            </a:xfrm>
            <a:prstGeom prst="rect">
              <a:avLst/>
            </a:prstGeom>
          </p:spPr>
          <p:txBody>
            <a:bodyPr lIns="0" tIns="0" rIns="0" bIns="0" rtlCol="0" anchor="t">
              <a:spAutoFit/>
            </a:bodyPr>
            <a:lstStyle/>
            <a:p>
              <a:pPr algn="ctr">
                <a:lnSpc>
                  <a:spcPts val="4200"/>
                </a:lnSpc>
              </a:pPr>
              <a:r>
                <a:rPr lang="en-US" sz="3000">
                  <a:solidFill>
                    <a:srgbClr val="387C45"/>
                  </a:solidFill>
                  <a:latin typeface="Decalotype"/>
                  <a:ea typeface="Decalotype"/>
                  <a:cs typeface="Decalotype"/>
                  <a:sym typeface="Decalotype"/>
                </a:rPr>
                <a:t>Tổng quan về đề tài</a:t>
              </a:r>
            </a:p>
          </p:txBody>
        </p:sp>
      </p:grpSp>
      <p:grpSp>
        <p:nvGrpSpPr>
          <p:cNvPr id="17" name="Group 17"/>
          <p:cNvGrpSpPr/>
          <p:nvPr/>
        </p:nvGrpSpPr>
        <p:grpSpPr>
          <a:xfrm>
            <a:off x="2892361" y="5898685"/>
            <a:ext cx="5059658" cy="2392239"/>
            <a:chOff x="0" y="0"/>
            <a:chExt cx="6746211" cy="3189652"/>
          </a:xfrm>
        </p:grpSpPr>
        <p:grpSp>
          <p:nvGrpSpPr>
            <p:cNvPr id="18" name="Group 18"/>
            <p:cNvGrpSpPr/>
            <p:nvPr/>
          </p:nvGrpSpPr>
          <p:grpSpPr>
            <a:xfrm>
              <a:off x="0" y="0"/>
              <a:ext cx="6746211" cy="3189652"/>
              <a:chOff x="0" y="0"/>
              <a:chExt cx="1332585" cy="630055"/>
            </a:xfrm>
          </p:grpSpPr>
          <p:sp>
            <p:nvSpPr>
              <p:cNvPr id="19" name="Freeform 19"/>
              <p:cNvSpPr/>
              <p:nvPr/>
            </p:nvSpPr>
            <p:spPr>
              <a:xfrm>
                <a:off x="0" y="0"/>
                <a:ext cx="1332585" cy="630055"/>
              </a:xfrm>
              <a:custGeom>
                <a:avLst/>
                <a:gdLst/>
                <a:ahLst/>
                <a:cxnLst/>
                <a:rect l="l" t="t" r="r" b="b"/>
                <a:pathLst>
                  <a:path w="1332585" h="630055">
                    <a:moveTo>
                      <a:pt x="78036" y="0"/>
                    </a:moveTo>
                    <a:lnTo>
                      <a:pt x="1254548" y="0"/>
                    </a:lnTo>
                    <a:cubicBezTo>
                      <a:pt x="1275245" y="0"/>
                      <a:pt x="1295094" y="8222"/>
                      <a:pt x="1309728" y="22856"/>
                    </a:cubicBezTo>
                    <a:cubicBezTo>
                      <a:pt x="1324363" y="37491"/>
                      <a:pt x="1332585" y="57340"/>
                      <a:pt x="1332585" y="78036"/>
                    </a:cubicBezTo>
                    <a:lnTo>
                      <a:pt x="1332585" y="552018"/>
                    </a:lnTo>
                    <a:cubicBezTo>
                      <a:pt x="1332585" y="572715"/>
                      <a:pt x="1324363" y="592564"/>
                      <a:pt x="1309728" y="607198"/>
                    </a:cubicBezTo>
                    <a:cubicBezTo>
                      <a:pt x="1295094" y="621833"/>
                      <a:pt x="1275245" y="630055"/>
                      <a:pt x="1254548" y="630055"/>
                    </a:cubicBezTo>
                    <a:lnTo>
                      <a:pt x="78036" y="630055"/>
                    </a:lnTo>
                    <a:cubicBezTo>
                      <a:pt x="34938" y="630055"/>
                      <a:pt x="0" y="595117"/>
                      <a:pt x="0" y="552018"/>
                    </a:cubicBezTo>
                    <a:lnTo>
                      <a:pt x="0" y="78036"/>
                    </a:lnTo>
                    <a:cubicBezTo>
                      <a:pt x="0" y="57340"/>
                      <a:pt x="8222" y="37491"/>
                      <a:pt x="22856" y="22856"/>
                    </a:cubicBezTo>
                    <a:cubicBezTo>
                      <a:pt x="37491" y="8222"/>
                      <a:pt x="57340" y="0"/>
                      <a:pt x="78036" y="0"/>
                    </a:cubicBezTo>
                    <a:close/>
                  </a:path>
                </a:pathLst>
              </a:custGeom>
              <a:solidFill>
                <a:srgbClr val="FFFFFF">
                  <a:alpha val="74902"/>
                </a:srgbClr>
              </a:solidFill>
            </p:spPr>
          </p:sp>
          <p:sp>
            <p:nvSpPr>
              <p:cNvPr id="20" name="TextBox 20"/>
              <p:cNvSpPr txBox="1"/>
              <p:nvPr/>
            </p:nvSpPr>
            <p:spPr>
              <a:xfrm>
                <a:off x="0" y="-38100"/>
                <a:ext cx="1332585" cy="668155"/>
              </a:xfrm>
              <a:prstGeom prst="rect">
                <a:avLst/>
              </a:prstGeom>
            </p:spPr>
            <p:txBody>
              <a:bodyPr lIns="50800" tIns="50800" rIns="50800" bIns="50800" rtlCol="0" anchor="ctr"/>
              <a:lstStyle/>
              <a:p>
                <a:pPr algn="ctr">
                  <a:lnSpc>
                    <a:spcPts val="2659"/>
                  </a:lnSpc>
                  <a:spcBef>
                    <a:spcPct val="0"/>
                  </a:spcBef>
                </a:pPr>
                <a:endParaRPr/>
              </a:p>
            </p:txBody>
          </p:sp>
        </p:grpSp>
        <p:sp>
          <p:nvSpPr>
            <p:cNvPr id="21" name="TextBox 21"/>
            <p:cNvSpPr txBox="1"/>
            <p:nvPr/>
          </p:nvSpPr>
          <p:spPr>
            <a:xfrm>
              <a:off x="1029409" y="681663"/>
              <a:ext cx="4453312" cy="1000125"/>
            </a:xfrm>
            <a:prstGeom prst="rect">
              <a:avLst/>
            </a:prstGeom>
          </p:spPr>
          <p:txBody>
            <a:bodyPr lIns="0" tIns="0" rIns="0" bIns="0" rtlCol="0" anchor="t">
              <a:spAutoFit/>
            </a:bodyPr>
            <a:lstStyle/>
            <a:p>
              <a:pPr algn="ctr">
                <a:lnSpc>
                  <a:spcPts val="6299"/>
                </a:lnSpc>
              </a:pPr>
              <a:r>
                <a:rPr lang="en-US" sz="4500" b="1">
                  <a:solidFill>
                    <a:srgbClr val="387C45"/>
                  </a:solidFill>
                  <a:latin typeface="Decalotype Bold"/>
                  <a:ea typeface="Decalotype Bold"/>
                  <a:cs typeface="Decalotype Bold"/>
                  <a:sym typeface="Decalotype Bold"/>
                </a:rPr>
                <a:t>3. Demo</a:t>
              </a:r>
            </a:p>
          </p:txBody>
        </p:sp>
        <p:sp>
          <p:nvSpPr>
            <p:cNvPr id="22" name="TextBox 22"/>
            <p:cNvSpPr txBox="1"/>
            <p:nvPr/>
          </p:nvSpPr>
          <p:spPr>
            <a:xfrm>
              <a:off x="209797" y="2018790"/>
              <a:ext cx="6092534" cy="676275"/>
            </a:xfrm>
            <a:prstGeom prst="rect">
              <a:avLst/>
            </a:prstGeom>
          </p:spPr>
          <p:txBody>
            <a:bodyPr lIns="0" tIns="0" rIns="0" bIns="0" rtlCol="0" anchor="t">
              <a:spAutoFit/>
            </a:bodyPr>
            <a:lstStyle/>
            <a:p>
              <a:pPr algn="ctr">
                <a:lnSpc>
                  <a:spcPts val="4200"/>
                </a:lnSpc>
              </a:pPr>
              <a:r>
                <a:rPr lang="en-US" sz="3000">
                  <a:solidFill>
                    <a:srgbClr val="387C45"/>
                  </a:solidFill>
                  <a:latin typeface="Decalotype"/>
                  <a:ea typeface="Decalotype"/>
                  <a:cs typeface="Decalotype"/>
                  <a:sym typeface="Decalotype"/>
                </a:rPr>
                <a:t>Chạy chương trình</a:t>
              </a:r>
            </a:p>
          </p:txBody>
        </p:sp>
      </p:grpSp>
      <p:grpSp>
        <p:nvGrpSpPr>
          <p:cNvPr id="23" name="Group 23"/>
          <p:cNvGrpSpPr/>
          <p:nvPr/>
        </p:nvGrpSpPr>
        <p:grpSpPr>
          <a:xfrm>
            <a:off x="10859801" y="6172200"/>
            <a:ext cx="5059658" cy="2392239"/>
            <a:chOff x="0" y="0"/>
            <a:chExt cx="6746211" cy="3189652"/>
          </a:xfrm>
        </p:grpSpPr>
        <p:grpSp>
          <p:nvGrpSpPr>
            <p:cNvPr id="24" name="Group 24"/>
            <p:cNvGrpSpPr/>
            <p:nvPr/>
          </p:nvGrpSpPr>
          <p:grpSpPr>
            <a:xfrm>
              <a:off x="0" y="0"/>
              <a:ext cx="6746211" cy="3189652"/>
              <a:chOff x="0" y="0"/>
              <a:chExt cx="1332585" cy="630055"/>
            </a:xfrm>
          </p:grpSpPr>
          <p:sp>
            <p:nvSpPr>
              <p:cNvPr id="25" name="Freeform 25"/>
              <p:cNvSpPr/>
              <p:nvPr/>
            </p:nvSpPr>
            <p:spPr>
              <a:xfrm>
                <a:off x="0" y="0"/>
                <a:ext cx="1332585" cy="630055"/>
              </a:xfrm>
              <a:custGeom>
                <a:avLst/>
                <a:gdLst/>
                <a:ahLst/>
                <a:cxnLst/>
                <a:rect l="l" t="t" r="r" b="b"/>
                <a:pathLst>
                  <a:path w="1332585" h="630055">
                    <a:moveTo>
                      <a:pt x="78036" y="0"/>
                    </a:moveTo>
                    <a:lnTo>
                      <a:pt x="1254548" y="0"/>
                    </a:lnTo>
                    <a:cubicBezTo>
                      <a:pt x="1275245" y="0"/>
                      <a:pt x="1295094" y="8222"/>
                      <a:pt x="1309728" y="22856"/>
                    </a:cubicBezTo>
                    <a:cubicBezTo>
                      <a:pt x="1324363" y="37491"/>
                      <a:pt x="1332585" y="57340"/>
                      <a:pt x="1332585" y="78036"/>
                    </a:cubicBezTo>
                    <a:lnTo>
                      <a:pt x="1332585" y="552018"/>
                    </a:lnTo>
                    <a:cubicBezTo>
                      <a:pt x="1332585" y="572715"/>
                      <a:pt x="1324363" y="592564"/>
                      <a:pt x="1309728" y="607198"/>
                    </a:cubicBezTo>
                    <a:cubicBezTo>
                      <a:pt x="1295094" y="621833"/>
                      <a:pt x="1275245" y="630055"/>
                      <a:pt x="1254548" y="630055"/>
                    </a:cubicBezTo>
                    <a:lnTo>
                      <a:pt x="78036" y="630055"/>
                    </a:lnTo>
                    <a:cubicBezTo>
                      <a:pt x="34938" y="630055"/>
                      <a:pt x="0" y="595117"/>
                      <a:pt x="0" y="552018"/>
                    </a:cubicBezTo>
                    <a:lnTo>
                      <a:pt x="0" y="78036"/>
                    </a:lnTo>
                    <a:cubicBezTo>
                      <a:pt x="0" y="57340"/>
                      <a:pt x="8222" y="37491"/>
                      <a:pt x="22856" y="22856"/>
                    </a:cubicBezTo>
                    <a:cubicBezTo>
                      <a:pt x="37491" y="8222"/>
                      <a:pt x="57340" y="0"/>
                      <a:pt x="78036" y="0"/>
                    </a:cubicBezTo>
                    <a:close/>
                  </a:path>
                </a:pathLst>
              </a:custGeom>
              <a:solidFill>
                <a:srgbClr val="FFFFFF">
                  <a:alpha val="74902"/>
                </a:srgbClr>
              </a:solidFill>
            </p:spPr>
          </p:sp>
          <p:sp>
            <p:nvSpPr>
              <p:cNvPr id="26" name="TextBox 26"/>
              <p:cNvSpPr txBox="1"/>
              <p:nvPr/>
            </p:nvSpPr>
            <p:spPr>
              <a:xfrm>
                <a:off x="0" y="-38100"/>
                <a:ext cx="1332585" cy="668155"/>
              </a:xfrm>
              <a:prstGeom prst="rect">
                <a:avLst/>
              </a:prstGeom>
            </p:spPr>
            <p:txBody>
              <a:bodyPr lIns="50800" tIns="50800" rIns="50800" bIns="50800" rtlCol="0" anchor="ctr"/>
              <a:lstStyle/>
              <a:p>
                <a:pPr algn="ctr">
                  <a:lnSpc>
                    <a:spcPts val="2659"/>
                  </a:lnSpc>
                  <a:spcBef>
                    <a:spcPct val="0"/>
                  </a:spcBef>
                </a:pPr>
                <a:endParaRPr/>
              </a:p>
            </p:txBody>
          </p:sp>
        </p:grpSp>
        <p:sp>
          <p:nvSpPr>
            <p:cNvPr id="27" name="TextBox 27"/>
            <p:cNvSpPr txBox="1"/>
            <p:nvPr/>
          </p:nvSpPr>
          <p:spPr>
            <a:xfrm>
              <a:off x="1029409" y="681663"/>
              <a:ext cx="4453312" cy="1000125"/>
            </a:xfrm>
            <a:prstGeom prst="rect">
              <a:avLst/>
            </a:prstGeom>
          </p:spPr>
          <p:txBody>
            <a:bodyPr lIns="0" tIns="0" rIns="0" bIns="0" rtlCol="0" anchor="t">
              <a:spAutoFit/>
            </a:bodyPr>
            <a:lstStyle/>
            <a:p>
              <a:pPr algn="ctr">
                <a:lnSpc>
                  <a:spcPts val="6299"/>
                </a:lnSpc>
              </a:pPr>
              <a:r>
                <a:rPr lang="en-US" sz="4500" b="1">
                  <a:solidFill>
                    <a:srgbClr val="387C45"/>
                  </a:solidFill>
                  <a:latin typeface="Decalotype Bold"/>
                  <a:ea typeface="Decalotype Bold"/>
                  <a:cs typeface="Decalotype Bold"/>
                  <a:sym typeface="Decalotype Bold"/>
                </a:rPr>
                <a:t>4. Tổng kết</a:t>
              </a:r>
            </a:p>
          </p:txBody>
        </p:sp>
        <p:sp>
          <p:nvSpPr>
            <p:cNvPr id="28" name="TextBox 28"/>
            <p:cNvSpPr txBox="1"/>
            <p:nvPr/>
          </p:nvSpPr>
          <p:spPr>
            <a:xfrm>
              <a:off x="209797" y="2018790"/>
              <a:ext cx="6092534" cy="676275"/>
            </a:xfrm>
            <a:prstGeom prst="rect">
              <a:avLst/>
            </a:prstGeom>
          </p:spPr>
          <p:txBody>
            <a:bodyPr lIns="0" tIns="0" rIns="0" bIns="0" rtlCol="0" anchor="t">
              <a:spAutoFit/>
            </a:bodyPr>
            <a:lstStyle/>
            <a:p>
              <a:pPr algn="ctr">
                <a:lnSpc>
                  <a:spcPts val="4200"/>
                </a:lnSpc>
              </a:pPr>
              <a:r>
                <a:rPr lang="en-US" sz="3000">
                  <a:solidFill>
                    <a:srgbClr val="387C45"/>
                  </a:solidFill>
                  <a:latin typeface="Decalotype"/>
                  <a:ea typeface="Decalotype"/>
                  <a:cs typeface="Decalotype"/>
                  <a:sym typeface="Decalotype"/>
                </a:rPr>
                <a:t>khó khăn và cải tiến </a:t>
              </a:r>
            </a:p>
          </p:txBody>
        </p:sp>
      </p:grpSp>
      <p:grpSp>
        <p:nvGrpSpPr>
          <p:cNvPr id="29" name="Group 29"/>
          <p:cNvGrpSpPr/>
          <p:nvPr/>
        </p:nvGrpSpPr>
        <p:grpSpPr>
          <a:xfrm>
            <a:off x="10614672" y="2814242"/>
            <a:ext cx="5549916" cy="2329258"/>
            <a:chOff x="0" y="0"/>
            <a:chExt cx="7399887" cy="3105677"/>
          </a:xfrm>
        </p:grpSpPr>
        <p:grpSp>
          <p:nvGrpSpPr>
            <p:cNvPr id="30" name="Group 30"/>
            <p:cNvGrpSpPr/>
            <p:nvPr/>
          </p:nvGrpSpPr>
          <p:grpSpPr>
            <a:xfrm>
              <a:off x="0" y="0"/>
              <a:ext cx="7399887" cy="3105677"/>
              <a:chOff x="0" y="0"/>
              <a:chExt cx="1461706" cy="613467"/>
            </a:xfrm>
          </p:grpSpPr>
          <p:sp>
            <p:nvSpPr>
              <p:cNvPr id="31" name="Freeform 31"/>
              <p:cNvSpPr/>
              <p:nvPr/>
            </p:nvSpPr>
            <p:spPr>
              <a:xfrm>
                <a:off x="0" y="0"/>
                <a:ext cx="1461706" cy="613467"/>
              </a:xfrm>
              <a:custGeom>
                <a:avLst/>
                <a:gdLst/>
                <a:ahLst/>
                <a:cxnLst/>
                <a:rect l="l" t="t" r="r" b="b"/>
                <a:pathLst>
                  <a:path w="1461706" h="613467">
                    <a:moveTo>
                      <a:pt x="71143" y="0"/>
                    </a:moveTo>
                    <a:lnTo>
                      <a:pt x="1390563" y="0"/>
                    </a:lnTo>
                    <a:cubicBezTo>
                      <a:pt x="1429854" y="0"/>
                      <a:pt x="1461706" y="31852"/>
                      <a:pt x="1461706" y="71143"/>
                    </a:cubicBezTo>
                    <a:lnTo>
                      <a:pt x="1461706" y="542324"/>
                    </a:lnTo>
                    <a:cubicBezTo>
                      <a:pt x="1461706" y="561192"/>
                      <a:pt x="1454211" y="579288"/>
                      <a:pt x="1440869" y="592630"/>
                    </a:cubicBezTo>
                    <a:cubicBezTo>
                      <a:pt x="1427527" y="605972"/>
                      <a:pt x="1409431" y="613467"/>
                      <a:pt x="1390563" y="613467"/>
                    </a:cubicBezTo>
                    <a:lnTo>
                      <a:pt x="71143" y="613467"/>
                    </a:lnTo>
                    <a:cubicBezTo>
                      <a:pt x="52275" y="613467"/>
                      <a:pt x="34179" y="605972"/>
                      <a:pt x="20837" y="592630"/>
                    </a:cubicBezTo>
                    <a:cubicBezTo>
                      <a:pt x="7495" y="579288"/>
                      <a:pt x="0" y="561192"/>
                      <a:pt x="0" y="542324"/>
                    </a:cubicBezTo>
                    <a:lnTo>
                      <a:pt x="0" y="71143"/>
                    </a:lnTo>
                    <a:cubicBezTo>
                      <a:pt x="0" y="52275"/>
                      <a:pt x="7495" y="34179"/>
                      <a:pt x="20837" y="20837"/>
                    </a:cubicBezTo>
                    <a:cubicBezTo>
                      <a:pt x="34179" y="7495"/>
                      <a:pt x="52275" y="0"/>
                      <a:pt x="71143" y="0"/>
                    </a:cubicBezTo>
                    <a:close/>
                  </a:path>
                </a:pathLst>
              </a:custGeom>
              <a:solidFill>
                <a:srgbClr val="FFFFFF">
                  <a:alpha val="74902"/>
                </a:srgbClr>
              </a:solidFill>
            </p:spPr>
          </p:sp>
          <p:sp>
            <p:nvSpPr>
              <p:cNvPr id="32" name="TextBox 32"/>
              <p:cNvSpPr txBox="1"/>
              <p:nvPr/>
            </p:nvSpPr>
            <p:spPr>
              <a:xfrm>
                <a:off x="0" y="-38100"/>
                <a:ext cx="1461706" cy="651567"/>
              </a:xfrm>
              <a:prstGeom prst="rect">
                <a:avLst/>
              </a:prstGeom>
            </p:spPr>
            <p:txBody>
              <a:bodyPr lIns="50800" tIns="50800" rIns="50800" bIns="50800" rtlCol="0" anchor="ctr"/>
              <a:lstStyle/>
              <a:p>
                <a:pPr algn="ctr">
                  <a:lnSpc>
                    <a:spcPts val="2659"/>
                  </a:lnSpc>
                  <a:spcBef>
                    <a:spcPct val="0"/>
                  </a:spcBef>
                </a:pPr>
                <a:endParaRPr/>
              </a:p>
            </p:txBody>
          </p:sp>
        </p:grpSp>
        <p:sp>
          <p:nvSpPr>
            <p:cNvPr id="33" name="TextBox 33"/>
            <p:cNvSpPr txBox="1"/>
            <p:nvPr/>
          </p:nvSpPr>
          <p:spPr>
            <a:xfrm>
              <a:off x="278022" y="140487"/>
              <a:ext cx="6843844" cy="1000125"/>
            </a:xfrm>
            <a:prstGeom prst="rect">
              <a:avLst/>
            </a:prstGeom>
          </p:spPr>
          <p:txBody>
            <a:bodyPr lIns="0" tIns="0" rIns="0" bIns="0" rtlCol="0" anchor="t">
              <a:spAutoFit/>
            </a:bodyPr>
            <a:lstStyle/>
            <a:p>
              <a:pPr algn="ctr">
                <a:lnSpc>
                  <a:spcPts val="6299"/>
                </a:lnSpc>
              </a:pPr>
              <a:r>
                <a:rPr lang="en-US" sz="4500" b="1">
                  <a:solidFill>
                    <a:srgbClr val="387C45"/>
                  </a:solidFill>
                  <a:latin typeface="Decalotype Bold"/>
                  <a:ea typeface="Decalotype Bold"/>
                  <a:cs typeface="Decalotype Bold"/>
                  <a:sym typeface="Decalotype Bold"/>
                </a:rPr>
                <a:t>2. Quá trình phát triển</a:t>
              </a:r>
            </a:p>
          </p:txBody>
        </p:sp>
        <p:sp>
          <p:nvSpPr>
            <p:cNvPr id="34" name="TextBox 34"/>
            <p:cNvSpPr txBox="1"/>
            <p:nvPr/>
          </p:nvSpPr>
          <p:spPr>
            <a:xfrm>
              <a:off x="653677" y="1531137"/>
              <a:ext cx="6092534" cy="1387475"/>
            </a:xfrm>
            <a:prstGeom prst="rect">
              <a:avLst/>
            </a:prstGeom>
          </p:spPr>
          <p:txBody>
            <a:bodyPr lIns="0" tIns="0" rIns="0" bIns="0" rtlCol="0" anchor="t">
              <a:spAutoFit/>
            </a:bodyPr>
            <a:lstStyle/>
            <a:p>
              <a:pPr algn="ctr">
                <a:lnSpc>
                  <a:spcPts val="4200"/>
                </a:lnSpc>
              </a:pPr>
              <a:r>
                <a:rPr lang="en-US" sz="3000">
                  <a:solidFill>
                    <a:srgbClr val="387C45"/>
                  </a:solidFill>
                  <a:latin typeface="Decalotype"/>
                  <a:ea typeface="Decalotype"/>
                  <a:cs typeface="Decalotype"/>
                  <a:sym typeface="Decalotype"/>
                </a:rPr>
                <a:t>Hướng phát triển và công cụ sử dụng</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53167" y="-8854059"/>
            <a:ext cx="18794334" cy="26564430"/>
          </a:xfrm>
          <a:custGeom>
            <a:avLst/>
            <a:gdLst/>
            <a:ahLst/>
            <a:cxnLst/>
            <a:rect l="l" t="t" r="r" b="b"/>
            <a:pathLst>
              <a:path w="18794334" h="26564430">
                <a:moveTo>
                  <a:pt x="0" y="0"/>
                </a:moveTo>
                <a:lnTo>
                  <a:pt x="18794334" y="0"/>
                </a:lnTo>
                <a:lnTo>
                  <a:pt x="18794334" y="26564430"/>
                </a:lnTo>
                <a:lnTo>
                  <a:pt x="0" y="26564430"/>
                </a:lnTo>
                <a:lnTo>
                  <a:pt x="0" y="0"/>
                </a:lnTo>
                <a:close/>
              </a:path>
            </a:pathLst>
          </a:custGeom>
          <a:blipFill>
            <a:blip r:embed="rId2"/>
            <a:stretch>
              <a:fillRect/>
            </a:stretch>
          </a:blipFill>
        </p:spPr>
      </p:sp>
      <p:sp>
        <p:nvSpPr>
          <p:cNvPr id="3" name="Freeform 3"/>
          <p:cNvSpPr/>
          <p:nvPr/>
        </p:nvSpPr>
        <p:spPr>
          <a:xfrm flipH="1">
            <a:off x="-834962" y="2057400"/>
            <a:ext cx="3727323" cy="8229600"/>
          </a:xfrm>
          <a:custGeom>
            <a:avLst/>
            <a:gdLst/>
            <a:ahLst/>
            <a:cxnLst/>
            <a:rect l="l" t="t" r="r" b="b"/>
            <a:pathLst>
              <a:path w="3727323" h="8229600">
                <a:moveTo>
                  <a:pt x="3727324" y="0"/>
                </a:moveTo>
                <a:lnTo>
                  <a:pt x="0" y="0"/>
                </a:lnTo>
                <a:lnTo>
                  <a:pt x="0" y="8229600"/>
                </a:lnTo>
                <a:lnTo>
                  <a:pt x="3727324" y="8229600"/>
                </a:lnTo>
                <a:lnTo>
                  <a:pt x="3727324" y="0"/>
                </a:lnTo>
                <a:close/>
              </a:path>
            </a:pathLst>
          </a:custGeom>
          <a:blipFill>
            <a:blip r:embed="rId3"/>
            <a:stretch>
              <a:fillRect/>
            </a:stretch>
          </a:blipFill>
        </p:spPr>
      </p:sp>
      <p:sp>
        <p:nvSpPr>
          <p:cNvPr id="4" name="Freeform 4"/>
          <p:cNvSpPr/>
          <p:nvPr/>
        </p:nvSpPr>
        <p:spPr>
          <a:xfrm>
            <a:off x="478404" y="293774"/>
            <a:ext cx="6562329" cy="1763626"/>
          </a:xfrm>
          <a:custGeom>
            <a:avLst/>
            <a:gdLst/>
            <a:ahLst/>
            <a:cxnLst/>
            <a:rect l="l" t="t" r="r" b="b"/>
            <a:pathLst>
              <a:path w="6562329" h="1763626">
                <a:moveTo>
                  <a:pt x="0" y="0"/>
                </a:moveTo>
                <a:lnTo>
                  <a:pt x="6562329" y="0"/>
                </a:lnTo>
                <a:lnTo>
                  <a:pt x="6562329" y="1763626"/>
                </a:lnTo>
                <a:lnTo>
                  <a:pt x="0" y="1763626"/>
                </a:lnTo>
                <a:lnTo>
                  <a:pt x="0" y="0"/>
                </a:lnTo>
                <a:close/>
              </a:path>
            </a:pathLst>
          </a:custGeom>
          <a:blipFill>
            <a:blip r:embed="rId4"/>
            <a:stretch>
              <a:fillRect/>
            </a:stretch>
          </a:blipFill>
        </p:spPr>
      </p:sp>
      <p:sp>
        <p:nvSpPr>
          <p:cNvPr id="5" name="Freeform 5"/>
          <p:cNvSpPr/>
          <p:nvPr/>
        </p:nvSpPr>
        <p:spPr>
          <a:xfrm>
            <a:off x="14239633" y="842758"/>
            <a:ext cx="4604042" cy="3585398"/>
          </a:xfrm>
          <a:custGeom>
            <a:avLst/>
            <a:gdLst/>
            <a:ahLst/>
            <a:cxnLst/>
            <a:rect l="l" t="t" r="r" b="b"/>
            <a:pathLst>
              <a:path w="4604042" h="3585398">
                <a:moveTo>
                  <a:pt x="0" y="0"/>
                </a:moveTo>
                <a:lnTo>
                  <a:pt x="4604042" y="0"/>
                </a:lnTo>
                <a:lnTo>
                  <a:pt x="4604042" y="3585398"/>
                </a:lnTo>
                <a:lnTo>
                  <a:pt x="0" y="3585398"/>
                </a:lnTo>
                <a:lnTo>
                  <a:pt x="0" y="0"/>
                </a:lnTo>
                <a:close/>
              </a:path>
            </a:pathLst>
          </a:custGeom>
          <a:blipFill>
            <a:blip r:embed="rId5"/>
            <a:stretch>
              <a:fillRect/>
            </a:stretch>
          </a:blipFill>
        </p:spPr>
      </p:sp>
      <p:sp>
        <p:nvSpPr>
          <p:cNvPr id="6" name="Freeform 6"/>
          <p:cNvSpPr/>
          <p:nvPr/>
        </p:nvSpPr>
        <p:spPr>
          <a:xfrm>
            <a:off x="-253167"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6"/>
            <a:stretch>
              <a:fillRect/>
            </a:stretch>
          </a:blipFill>
        </p:spPr>
      </p:sp>
      <p:sp>
        <p:nvSpPr>
          <p:cNvPr id="7" name="Freeform 7"/>
          <p:cNvSpPr/>
          <p:nvPr/>
        </p:nvSpPr>
        <p:spPr>
          <a:xfrm flipH="1">
            <a:off x="5953002" y="8290924"/>
            <a:ext cx="6381996" cy="2177856"/>
          </a:xfrm>
          <a:custGeom>
            <a:avLst/>
            <a:gdLst/>
            <a:ahLst/>
            <a:cxnLst/>
            <a:rect l="l" t="t" r="r" b="b"/>
            <a:pathLst>
              <a:path w="6381996" h="2177856">
                <a:moveTo>
                  <a:pt x="6381996" y="0"/>
                </a:moveTo>
                <a:lnTo>
                  <a:pt x="0" y="0"/>
                </a:lnTo>
                <a:lnTo>
                  <a:pt x="0" y="2177856"/>
                </a:lnTo>
                <a:lnTo>
                  <a:pt x="6381996" y="2177856"/>
                </a:lnTo>
                <a:lnTo>
                  <a:pt x="6381996" y="0"/>
                </a:lnTo>
                <a:close/>
              </a:path>
            </a:pathLst>
          </a:custGeom>
          <a:blipFill>
            <a:blip r:embed="rId6"/>
            <a:stretch>
              <a:fillRect/>
            </a:stretch>
          </a:blipFill>
        </p:spPr>
      </p:sp>
      <p:sp>
        <p:nvSpPr>
          <p:cNvPr id="8" name="Freeform 8"/>
          <p:cNvSpPr/>
          <p:nvPr/>
        </p:nvSpPr>
        <p:spPr>
          <a:xfrm>
            <a:off x="16164587" y="5368821"/>
            <a:ext cx="2227525" cy="4918179"/>
          </a:xfrm>
          <a:custGeom>
            <a:avLst/>
            <a:gdLst/>
            <a:ahLst/>
            <a:cxnLst/>
            <a:rect l="l" t="t" r="r" b="b"/>
            <a:pathLst>
              <a:path w="2227525" h="4918179">
                <a:moveTo>
                  <a:pt x="0" y="0"/>
                </a:moveTo>
                <a:lnTo>
                  <a:pt x="2227526" y="0"/>
                </a:lnTo>
                <a:lnTo>
                  <a:pt x="2227526" y="4918179"/>
                </a:lnTo>
                <a:lnTo>
                  <a:pt x="0" y="4918179"/>
                </a:lnTo>
                <a:lnTo>
                  <a:pt x="0" y="0"/>
                </a:lnTo>
                <a:close/>
              </a:path>
            </a:pathLst>
          </a:custGeom>
          <a:blipFill>
            <a:blip r:embed="rId3"/>
            <a:stretch>
              <a:fillRect/>
            </a:stretch>
          </a:blipFill>
        </p:spPr>
      </p:sp>
      <p:sp>
        <p:nvSpPr>
          <p:cNvPr id="9" name="Freeform 9"/>
          <p:cNvSpPr/>
          <p:nvPr/>
        </p:nvSpPr>
        <p:spPr>
          <a:xfrm>
            <a:off x="12159171"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6"/>
            <a:stretch>
              <a:fillRect/>
            </a:stretch>
          </a:blipFill>
        </p:spPr>
      </p:sp>
      <p:sp>
        <p:nvSpPr>
          <p:cNvPr id="10" name="TextBox 10"/>
          <p:cNvSpPr txBox="1"/>
          <p:nvPr/>
        </p:nvSpPr>
        <p:spPr>
          <a:xfrm>
            <a:off x="3165064" y="4446905"/>
            <a:ext cx="12726821" cy="1333698"/>
          </a:xfrm>
          <a:prstGeom prst="rect">
            <a:avLst/>
          </a:prstGeom>
        </p:spPr>
        <p:txBody>
          <a:bodyPr lIns="0" tIns="0" rIns="0" bIns="0" rtlCol="0" anchor="t">
            <a:spAutoFit/>
          </a:bodyPr>
          <a:lstStyle/>
          <a:p>
            <a:pPr marL="1597661" lvl="1" indent="-798830" algn="ctr">
              <a:lnSpc>
                <a:spcPts val="10360"/>
              </a:lnSpc>
              <a:buAutoNum type="arabicPeriod"/>
            </a:pPr>
            <a:r>
              <a:rPr lang="en-US" sz="7400" dirty="0">
                <a:solidFill>
                  <a:schemeClr val="tx2">
                    <a:lumMod val="60000"/>
                    <a:lumOff val="40000"/>
                  </a:schemeClr>
                </a:solidFill>
                <a:latin typeface="Coiny"/>
                <a:ea typeface="Coiny"/>
                <a:cs typeface="Coiny"/>
                <a:sym typeface="Coiny"/>
              </a:rPr>
              <a:t>GIỚI THIỆU VỀ ĐỀ TÀI</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53167" y="-8854059"/>
            <a:ext cx="18794334" cy="26564430"/>
          </a:xfrm>
          <a:custGeom>
            <a:avLst/>
            <a:gdLst/>
            <a:ahLst/>
            <a:cxnLst/>
            <a:rect l="l" t="t" r="r" b="b"/>
            <a:pathLst>
              <a:path w="18794334" h="26564430">
                <a:moveTo>
                  <a:pt x="0" y="0"/>
                </a:moveTo>
                <a:lnTo>
                  <a:pt x="18794334" y="0"/>
                </a:lnTo>
                <a:lnTo>
                  <a:pt x="18794334" y="26564430"/>
                </a:lnTo>
                <a:lnTo>
                  <a:pt x="0" y="26564430"/>
                </a:lnTo>
                <a:lnTo>
                  <a:pt x="0" y="0"/>
                </a:lnTo>
                <a:close/>
              </a:path>
            </a:pathLst>
          </a:custGeom>
          <a:blipFill>
            <a:blip r:embed="rId2"/>
            <a:stretch>
              <a:fillRect/>
            </a:stretch>
          </a:blipFill>
        </p:spPr>
      </p:sp>
      <p:sp>
        <p:nvSpPr>
          <p:cNvPr id="3" name="Freeform 3"/>
          <p:cNvSpPr/>
          <p:nvPr/>
        </p:nvSpPr>
        <p:spPr>
          <a:xfrm flipH="1">
            <a:off x="-834962" y="2057400"/>
            <a:ext cx="3727323" cy="8229600"/>
          </a:xfrm>
          <a:custGeom>
            <a:avLst/>
            <a:gdLst/>
            <a:ahLst/>
            <a:cxnLst/>
            <a:rect l="l" t="t" r="r" b="b"/>
            <a:pathLst>
              <a:path w="3727323" h="8229600">
                <a:moveTo>
                  <a:pt x="3727324" y="0"/>
                </a:moveTo>
                <a:lnTo>
                  <a:pt x="0" y="0"/>
                </a:lnTo>
                <a:lnTo>
                  <a:pt x="0" y="8229600"/>
                </a:lnTo>
                <a:lnTo>
                  <a:pt x="3727324" y="8229600"/>
                </a:lnTo>
                <a:lnTo>
                  <a:pt x="3727324" y="0"/>
                </a:lnTo>
                <a:close/>
              </a:path>
            </a:pathLst>
          </a:custGeom>
          <a:blipFill>
            <a:blip r:embed="rId3"/>
            <a:stretch>
              <a:fillRect/>
            </a:stretch>
          </a:blipFill>
        </p:spPr>
      </p:sp>
      <p:sp>
        <p:nvSpPr>
          <p:cNvPr id="4" name="Freeform 4"/>
          <p:cNvSpPr/>
          <p:nvPr/>
        </p:nvSpPr>
        <p:spPr>
          <a:xfrm>
            <a:off x="478404" y="293774"/>
            <a:ext cx="6562329" cy="1763626"/>
          </a:xfrm>
          <a:custGeom>
            <a:avLst/>
            <a:gdLst/>
            <a:ahLst/>
            <a:cxnLst/>
            <a:rect l="l" t="t" r="r" b="b"/>
            <a:pathLst>
              <a:path w="6562329" h="1763626">
                <a:moveTo>
                  <a:pt x="0" y="0"/>
                </a:moveTo>
                <a:lnTo>
                  <a:pt x="6562329" y="0"/>
                </a:lnTo>
                <a:lnTo>
                  <a:pt x="6562329" y="1763626"/>
                </a:lnTo>
                <a:lnTo>
                  <a:pt x="0" y="1763626"/>
                </a:lnTo>
                <a:lnTo>
                  <a:pt x="0" y="0"/>
                </a:lnTo>
                <a:close/>
              </a:path>
            </a:pathLst>
          </a:custGeom>
          <a:blipFill>
            <a:blip r:embed="rId4"/>
            <a:stretch>
              <a:fillRect/>
            </a:stretch>
          </a:blipFill>
        </p:spPr>
      </p:sp>
      <p:sp>
        <p:nvSpPr>
          <p:cNvPr id="5" name="Freeform 5"/>
          <p:cNvSpPr/>
          <p:nvPr/>
        </p:nvSpPr>
        <p:spPr>
          <a:xfrm>
            <a:off x="14239633" y="842758"/>
            <a:ext cx="4604042" cy="3585398"/>
          </a:xfrm>
          <a:custGeom>
            <a:avLst/>
            <a:gdLst/>
            <a:ahLst/>
            <a:cxnLst/>
            <a:rect l="l" t="t" r="r" b="b"/>
            <a:pathLst>
              <a:path w="4604042" h="3585398">
                <a:moveTo>
                  <a:pt x="0" y="0"/>
                </a:moveTo>
                <a:lnTo>
                  <a:pt x="4604042" y="0"/>
                </a:lnTo>
                <a:lnTo>
                  <a:pt x="4604042" y="3585398"/>
                </a:lnTo>
                <a:lnTo>
                  <a:pt x="0" y="3585398"/>
                </a:lnTo>
                <a:lnTo>
                  <a:pt x="0" y="0"/>
                </a:lnTo>
                <a:close/>
              </a:path>
            </a:pathLst>
          </a:custGeom>
          <a:blipFill>
            <a:blip r:embed="rId5"/>
            <a:stretch>
              <a:fillRect/>
            </a:stretch>
          </a:blipFill>
        </p:spPr>
      </p:sp>
      <p:grpSp>
        <p:nvGrpSpPr>
          <p:cNvPr id="6" name="Group 6"/>
          <p:cNvGrpSpPr/>
          <p:nvPr/>
        </p:nvGrpSpPr>
        <p:grpSpPr>
          <a:xfrm>
            <a:off x="1526661" y="2860779"/>
            <a:ext cx="15182396" cy="6622843"/>
            <a:chOff x="0" y="0"/>
            <a:chExt cx="3998656" cy="1744288"/>
          </a:xfrm>
        </p:grpSpPr>
        <p:sp>
          <p:nvSpPr>
            <p:cNvPr id="7" name="Freeform 7"/>
            <p:cNvSpPr/>
            <p:nvPr/>
          </p:nvSpPr>
          <p:spPr>
            <a:xfrm>
              <a:off x="0" y="0"/>
              <a:ext cx="3998656" cy="1744288"/>
            </a:xfrm>
            <a:custGeom>
              <a:avLst/>
              <a:gdLst/>
              <a:ahLst/>
              <a:cxnLst/>
              <a:rect l="l" t="t" r="r" b="b"/>
              <a:pathLst>
                <a:path w="3998656" h="1744288">
                  <a:moveTo>
                    <a:pt x="26006" y="0"/>
                  </a:moveTo>
                  <a:lnTo>
                    <a:pt x="3972649" y="0"/>
                  </a:lnTo>
                  <a:cubicBezTo>
                    <a:pt x="3979547" y="0"/>
                    <a:pt x="3986161" y="2740"/>
                    <a:pt x="3991039" y="7617"/>
                  </a:cubicBezTo>
                  <a:cubicBezTo>
                    <a:pt x="3995916" y="12494"/>
                    <a:pt x="3998656" y="19109"/>
                    <a:pt x="3998656" y="26006"/>
                  </a:cubicBezTo>
                  <a:lnTo>
                    <a:pt x="3998656" y="1718281"/>
                  </a:lnTo>
                  <a:cubicBezTo>
                    <a:pt x="3998656" y="1725179"/>
                    <a:pt x="3995916" y="1731794"/>
                    <a:pt x="3991039" y="1736671"/>
                  </a:cubicBezTo>
                  <a:cubicBezTo>
                    <a:pt x="3986161" y="1741548"/>
                    <a:pt x="3979547" y="1744288"/>
                    <a:pt x="3972649" y="1744288"/>
                  </a:cubicBezTo>
                  <a:lnTo>
                    <a:pt x="26006" y="1744288"/>
                  </a:lnTo>
                  <a:cubicBezTo>
                    <a:pt x="19109" y="1744288"/>
                    <a:pt x="12494" y="1741548"/>
                    <a:pt x="7617" y="1736671"/>
                  </a:cubicBezTo>
                  <a:cubicBezTo>
                    <a:pt x="2740" y="1731794"/>
                    <a:pt x="0" y="1725179"/>
                    <a:pt x="0" y="1718281"/>
                  </a:cubicBezTo>
                  <a:lnTo>
                    <a:pt x="0" y="26006"/>
                  </a:lnTo>
                  <a:cubicBezTo>
                    <a:pt x="0" y="19109"/>
                    <a:pt x="2740" y="12494"/>
                    <a:pt x="7617" y="7617"/>
                  </a:cubicBezTo>
                  <a:cubicBezTo>
                    <a:pt x="12494" y="2740"/>
                    <a:pt x="19109" y="0"/>
                    <a:pt x="26006" y="0"/>
                  </a:cubicBezTo>
                  <a:close/>
                </a:path>
              </a:pathLst>
            </a:custGeom>
            <a:solidFill>
              <a:srgbClr val="FFFFFF">
                <a:alpha val="74902"/>
              </a:srgbClr>
            </a:solidFill>
          </p:spPr>
        </p:sp>
        <p:sp>
          <p:nvSpPr>
            <p:cNvPr id="8" name="TextBox 8"/>
            <p:cNvSpPr txBox="1"/>
            <p:nvPr/>
          </p:nvSpPr>
          <p:spPr>
            <a:xfrm>
              <a:off x="0" y="-38100"/>
              <a:ext cx="3998656" cy="1782388"/>
            </a:xfrm>
            <a:prstGeom prst="rect">
              <a:avLst/>
            </a:prstGeom>
          </p:spPr>
          <p:txBody>
            <a:bodyPr lIns="50800" tIns="50800" rIns="50800" bIns="50800" rtlCol="0" anchor="ctr"/>
            <a:lstStyle/>
            <a:p>
              <a:pPr algn="ctr">
                <a:lnSpc>
                  <a:spcPts val="2659"/>
                </a:lnSpc>
                <a:spcBef>
                  <a:spcPct val="0"/>
                </a:spcBef>
              </a:pPr>
              <a:endParaRPr/>
            </a:p>
          </p:txBody>
        </p:sp>
      </p:grpSp>
      <p:sp>
        <p:nvSpPr>
          <p:cNvPr id="9" name="TextBox 9"/>
          <p:cNvSpPr txBox="1"/>
          <p:nvPr/>
        </p:nvSpPr>
        <p:spPr>
          <a:xfrm>
            <a:off x="1798758" y="3743325"/>
            <a:ext cx="14638201" cy="4772025"/>
          </a:xfrm>
          <a:prstGeom prst="rect">
            <a:avLst/>
          </a:prstGeom>
        </p:spPr>
        <p:txBody>
          <a:bodyPr lIns="0" tIns="0" rIns="0" bIns="0" rtlCol="0" anchor="t">
            <a:spAutoFit/>
          </a:bodyPr>
          <a:lstStyle/>
          <a:p>
            <a:pPr algn="l">
              <a:lnSpc>
                <a:spcPts val="6299"/>
              </a:lnSpc>
            </a:pPr>
            <a:r>
              <a:rPr lang="en-US" sz="4500">
                <a:solidFill>
                  <a:srgbClr val="387C45"/>
                </a:solidFill>
                <a:latin typeface="Decalotype"/>
                <a:ea typeface="Decalotype"/>
                <a:cs typeface="Decalotype"/>
                <a:sym typeface="Decalotype"/>
              </a:rPr>
              <a:t>Trong kỹ nguyên phát triển công nghệ và kỹ thuật, việc có một website về quản lý thức uống sẽ giúp ta dễ dàng kiểm soát được doanh thu cũng như lượng khách hàng thân thuộc. Đề tài webssite quản lý thức uống này, em muốn nhắm đến những </a:t>
            </a:r>
          </a:p>
          <a:p>
            <a:pPr algn="l">
              <a:lnSpc>
                <a:spcPts val="6299"/>
              </a:lnSpc>
            </a:pPr>
            <a:r>
              <a:rPr lang="en-US" sz="4500">
                <a:solidFill>
                  <a:srgbClr val="387C45"/>
                </a:solidFill>
                <a:latin typeface="Decalotype"/>
                <a:ea typeface="Decalotype"/>
                <a:cs typeface="Decalotype"/>
                <a:sym typeface="Decalotype"/>
              </a:rPr>
              <a:t>Tiệm bách hóa nhỏ lẻ giúp, họ không cần ghi chép trên tập sách khiến cho việc bảo mật cũng như là an toàn bị đe dọa đến.</a:t>
            </a:r>
          </a:p>
        </p:txBody>
      </p:sp>
      <p:sp>
        <p:nvSpPr>
          <p:cNvPr id="10" name="Freeform 10"/>
          <p:cNvSpPr/>
          <p:nvPr/>
        </p:nvSpPr>
        <p:spPr>
          <a:xfrm>
            <a:off x="16164587" y="5368821"/>
            <a:ext cx="2227525" cy="4918179"/>
          </a:xfrm>
          <a:custGeom>
            <a:avLst/>
            <a:gdLst/>
            <a:ahLst/>
            <a:cxnLst/>
            <a:rect l="l" t="t" r="r" b="b"/>
            <a:pathLst>
              <a:path w="2227525" h="4918179">
                <a:moveTo>
                  <a:pt x="0" y="0"/>
                </a:moveTo>
                <a:lnTo>
                  <a:pt x="2227526" y="0"/>
                </a:lnTo>
                <a:lnTo>
                  <a:pt x="2227526" y="4918179"/>
                </a:lnTo>
                <a:lnTo>
                  <a:pt x="0" y="4918179"/>
                </a:lnTo>
                <a:lnTo>
                  <a:pt x="0" y="0"/>
                </a:lnTo>
                <a:close/>
              </a:path>
            </a:pathLst>
          </a:custGeom>
          <a:blipFill>
            <a:blip r:embed="rId3"/>
            <a:stretch>
              <a:fillRect/>
            </a:stretch>
          </a:blipFill>
        </p:spPr>
      </p:sp>
      <p:sp>
        <p:nvSpPr>
          <p:cNvPr id="11" name="Freeform 11"/>
          <p:cNvSpPr/>
          <p:nvPr/>
        </p:nvSpPr>
        <p:spPr>
          <a:xfrm>
            <a:off x="-253167"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6"/>
            <a:stretch>
              <a:fillRect/>
            </a:stretch>
          </a:blipFill>
        </p:spPr>
      </p:sp>
      <p:sp>
        <p:nvSpPr>
          <p:cNvPr id="12" name="Freeform 12"/>
          <p:cNvSpPr/>
          <p:nvPr/>
        </p:nvSpPr>
        <p:spPr>
          <a:xfrm flipH="1">
            <a:off x="5953002" y="8290924"/>
            <a:ext cx="6381996" cy="2177856"/>
          </a:xfrm>
          <a:custGeom>
            <a:avLst/>
            <a:gdLst/>
            <a:ahLst/>
            <a:cxnLst/>
            <a:rect l="l" t="t" r="r" b="b"/>
            <a:pathLst>
              <a:path w="6381996" h="2177856">
                <a:moveTo>
                  <a:pt x="6381996" y="0"/>
                </a:moveTo>
                <a:lnTo>
                  <a:pt x="0" y="0"/>
                </a:lnTo>
                <a:lnTo>
                  <a:pt x="0" y="2177856"/>
                </a:lnTo>
                <a:lnTo>
                  <a:pt x="6381996" y="2177856"/>
                </a:lnTo>
                <a:lnTo>
                  <a:pt x="6381996" y="0"/>
                </a:lnTo>
                <a:close/>
              </a:path>
            </a:pathLst>
          </a:custGeom>
          <a:blipFill>
            <a:blip r:embed="rId6"/>
            <a:stretch>
              <a:fillRect/>
            </a:stretch>
          </a:blipFill>
        </p:spPr>
      </p:sp>
      <p:sp>
        <p:nvSpPr>
          <p:cNvPr id="13" name="Freeform 13"/>
          <p:cNvSpPr/>
          <p:nvPr/>
        </p:nvSpPr>
        <p:spPr>
          <a:xfrm>
            <a:off x="12159171"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6"/>
            <a:stretch>
              <a:fillRect/>
            </a:stretch>
          </a:blipFill>
        </p:spPr>
      </p:sp>
      <p:sp>
        <p:nvSpPr>
          <p:cNvPr id="14" name="TextBox 14"/>
          <p:cNvSpPr txBox="1"/>
          <p:nvPr/>
        </p:nvSpPr>
        <p:spPr>
          <a:xfrm>
            <a:off x="4048367" y="1042237"/>
            <a:ext cx="10191265" cy="1333698"/>
          </a:xfrm>
          <a:prstGeom prst="rect">
            <a:avLst/>
          </a:prstGeom>
        </p:spPr>
        <p:txBody>
          <a:bodyPr lIns="0" tIns="0" rIns="0" bIns="0" rtlCol="0" anchor="t">
            <a:spAutoFit/>
          </a:bodyPr>
          <a:lstStyle/>
          <a:p>
            <a:pPr algn="ctr">
              <a:lnSpc>
                <a:spcPts val="10360"/>
              </a:lnSpc>
            </a:pPr>
            <a:r>
              <a:rPr lang="en-US" sz="7400" dirty="0">
                <a:solidFill>
                  <a:schemeClr val="tx2">
                    <a:lumMod val="60000"/>
                    <a:lumOff val="40000"/>
                  </a:schemeClr>
                </a:solidFill>
                <a:latin typeface="Coiny"/>
                <a:ea typeface="Coiny"/>
                <a:cs typeface="Coiny"/>
                <a:sym typeface="Coiny"/>
              </a:rPr>
              <a:t>GIỚI THIỆU</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53167" y="-8854059"/>
            <a:ext cx="18794334" cy="26564430"/>
          </a:xfrm>
          <a:custGeom>
            <a:avLst/>
            <a:gdLst/>
            <a:ahLst/>
            <a:cxnLst/>
            <a:rect l="l" t="t" r="r" b="b"/>
            <a:pathLst>
              <a:path w="18794334" h="26564430">
                <a:moveTo>
                  <a:pt x="0" y="0"/>
                </a:moveTo>
                <a:lnTo>
                  <a:pt x="18794334" y="0"/>
                </a:lnTo>
                <a:lnTo>
                  <a:pt x="18794334" y="26564430"/>
                </a:lnTo>
                <a:lnTo>
                  <a:pt x="0" y="26564430"/>
                </a:lnTo>
                <a:lnTo>
                  <a:pt x="0" y="0"/>
                </a:lnTo>
                <a:close/>
              </a:path>
            </a:pathLst>
          </a:custGeom>
          <a:blipFill>
            <a:blip r:embed="rId2"/>
            <a:stretch>
              <a:fillRect/>
            </a:stretch>
          </a:blipFill>
        </p:spPr>
      </p:sp>
      <p:sp>
        <p:nvSpPr>
          <p:cNvPr id="3" name="Freeform 3"/>
          <p:cNvSpPr/>
          <p:nvPr/>
        </p:nvSpPr>
        <p:spPr>
          <a:xfrm flipH="1">
            <a:off x="-834962" y="2057400"/>
            <a:ext cx="3727323" cy="8229600"/>
          </a:xfrm>
          <a:custGeom>
            <a:avLst/>
            <a:gdLst/>
            <a:ahLst/>
            <a:cxnLst/>
            <a:rect l="l" t="t" r="r" b="b"/>
            <a:pathLst>
              <a:path w="3727323" h="8229600">
                <a:moveTo>
                  <a:pt x="3727324" y="0"/>
                </a:moveTo>
                <a:lnTo>
                  <a:pt x="0" y="0"/>
                </a:lnTo>
                <a:lnTo>
                  <a:pt x="0" y="8229600"/>
                </a:lnTo>
                <a:lnTo>
                  <a:pt x="3727324" y="8229600"/>
                </a:lnTo>
                <a:lnTo>
                  <a:pt x="3727324" y="0"/>
                </a:lnTo>
                <a:close/>
              </a:path>
            </a:pathLst>
          </a:custGeom>
          <a:blipFill>
            <a:blip r:embed="rId3"/>
            <a:stretch>
              <a:fillRect/>
            </a:stretch>
          </a:blipFill>
        </p:spPr>
      </p:sp>
      <p:sp>
        <p:nvSpPr>
          <p:cNvPr id="4" name="Freeform 4"/>
          <p:cNvSpPr/>
          <p:nvPr/>
        </p:nvSpPr>
        <p:spPr>
          <a:xfrm>
            <a:off x="478404" y="293774"/>
            <a:ext cx="6562329" cy="1763626"/>
          </a:xfrm>
          <a:custGeom>
            <a:avLst/>
            <a:gdLst/>
            <a:ahLst/>
            <a:cxnLst/>
            <a:rect l="l" t="t" r="r" b="b"/>
            <a:pathLst>
              <a:path w="6562329" h="1763626">
                <a:moveTo>
                  <a:pt x="0" y="0"/>
                </a:moveTo>
                <a:lnTo>
                  <a:pt x="6562329" y="0"/>
                </a:lnTo>
                <a:lnTo>
                  <a:pt x="6562329" y="1763626"/>
                </a:lnTo>
                <a:lnTo>
                  <a:pt x="0" y="1763626"/>
                </a:lnTo>
                <a:lnTo>
                  <a:pt x="0" y="0"/>
                </a:lnTo>
                <a:close/>
              </a:path>
            </a:pathLst>
          </a:custGeom>
          <a:blipFill>
            <a:blip r:embed="rId4"/>
            <a:stretch>
              <a:fillRect/>
            </a:stretch>
          </a:blipFill>
        </p:spPr>
      </p:sp>
      <p:sp>
        <p:nvSpPr>
          <p:cNvPr id="5" name="Freeform 5"/>
          <p:cNvSpPr/>
          <p:nvPr/>
        </p:nvSpPr>
        <p:spPr>
          <a:xfrm>
            <a:off x="14239633" y="842758"/>
            <a:ext cx="4604042" cy="3585398"/>
          </a:xfrm>
          <a:custGeom>
            <a:avLst/>
            <a:gdLst/>
            <a:ahLst/>
            <a:cxnLst/>
            <a:rect l="l" t="t" r="r" b="b"/>
            <a:pathLst>
              <a:path w="4604042" h="3585398">
                <a:moveTo>
                  <a:pt x="0" y="0"/>
                </a:moveTo>
                <a:lnTo>
                  <a:pt x="4604042" y="0"/>
                </a:lnTo>
                <a:lnTo>
                  <a:pt x="4604042" y="3585398"/>
                </a:lnTo>
                <a:lnTo>
                  <a:pt x="0" y="3585398"/>
                </a:lnTo>
                <a:lnTo>
                  <a:pt x="0" y="0"/>
                </a:lnTo>
                <a:close/>
              </a:path>
            </a:pathLst>
          </a:custGeom>
          <a:blipFill>
            <a:blip r:embed="rId5"/>
            <a:stretch>
              <a:fillRect/>
            </a:stretch>
          </a:blipFill>
        </p:spPr>
      </p:sp>
      <p:grpSp>
        <p:nvGrpSpPr>
          <p:cNvPr id="6" name="Group 6"/>
          <p:cNvGrpSpPr/>
          <p:nvPr/>
        </p:nvGrpSpPr>
        <p:grpSpPr>
          <a:xfrm>
            <a:off x="2288004" y="2635457"/>
            <a:ext cx="14605210" cy="6219848"/>
            <a:chOff x="0" y="0"/>
            <a:chExt cx="3846640" cy="1638149"/>
          </a:xfrm>
        </p:grpSpPr>
        <p:sp>
          <p:nvSpPr>
            <p:cNvPr id="7" name="Freeform 7"/>
            <p:cNvSpPr/>
            <p:nvPr/>
          </p:nvSpPr>
          <p:spPr>
            <a:xfrm>
              <a:off x="0" y="0"/>
              <a:ext cx="3846640" cy="1638149"/>
            </a:xfrm>
            <a:custGeom>
              <a:avLst/>
              <a:gdLst/>
              <a:ahLst/>
              <a:cxnLst/>
              <a:rect l="l" t="t" r="r" b="b"/>
              <a:pathLst>
                <a:path w="3846640" h="1638149">
                  <a:moveTo>
                    <a:pt x="27034" y="0"/>
                  </a:moveTo>
                  <a:lnTo>
                    <a:pt x="3819606" y="0"/>
                  </a:lnTo>
                  <a:cubicBezTo>
                    <a:pt x="3826775" y="0"/>
                    <a:pt x="3833652" y="2848"/>
                    <a:pt x="3838722" y="7918"/>
                  </a:cubicBezTo>
                  <a:cubicBezTo>
                    <a:pt x="3843791" y="12988"/>
                    <a:pt x="3846640" y="19864"/>
                    <a:pt x="3846640" y="27034"/>
                  </a:cubicBezTo>
                  <a:lnTo>
                    <a:pt x="3846640" y="1611115"/>
                  </a:lnTo>
                  <a:cubicBezTo>
                    <a:pt x="3846640" y="1618285"/>
                    <a:pt x="3843791" y="1625161"/>
                    <a:pt x="3838722" y="1630231"/>
                  </a:cubicBezTo>
                  <a:cubicBezTo>
                    <a:pt x="3833652" y="1635301"/>
                    <a:pt x="3826775" y="1638149"/>
                    <a:pt x="3819606" y="1638149"/>
                  </a:cubicBezTo>
                  <a:lnTo>
                    <a:pt x="27034" y="1638149"/>
                  </a:lnTo>
                  <a:cubicBezTo>
                    <a:pt x="19864" y="1638149"/>
                    <a:pt x="12988" y="1635301"/>
                    <a:pt x="7918" y="1630231"/>
                  </a:cubicBezTo>
                  <a:cubicBezTo>
                    <a:pt x="2848" y="1625161"/>
                    <a:pt x="0" y="1618285"/>
                    <a:pt x="0" y="1611115"/>
                  </a:cubicBezTo>
                  <a:lnTo>
                    <a:pt x="0" y="27034"/>
                  </a:lnTo>
                  <a:cubicBezTo>
                    <a:pt x="0" y="19864"/>
                    <a:pt x="2848" y="12988"/>
                    <a:pt x="7918" y="7918"/>
                  </a:cubicBezTo>
                  <a:cubicBezTo>
                    <a:pt x="12988" y="2848"/>
                    <a:pt x="19864" y="0"/>
                    <a:pt x="27034" y="0"/>
                  </a:cubicBezTo>
                  <a:close/>
                </a:path>
              </a:pathLst>
            </a:custGeom>
            <a:solidFill>
              <a:srgbClr val="FFFFFF">
                <a:alpha val="74902"/>
              </a:srgbClr>
            </a:solidFill>
          </p:spPr>
        </p:sp>
        <p:sp>
          <p:nvSpPr>
            <p:cNvPr id="8" name="TextBox 8"/>
            <p:cNvSpPr txBox="1"/>
            <p:nvPr/>
          </p:nvSpPr>
          <p:spPr>
            <a:xfrm>
              <a:off x="0" y="-38100"/>
              <a:ext cx="3846640" cy="1676249"/>
            </a:xfrm>
            <a:prstGeom prst="rect">
              <a:avLst/>
            </a:prstGeom>
          </p:spPr>
          <p:txBody>
            <a:bodyPr lIns="50800" tIns="50800" rIns="50800" bIns="50800" rtlCol="0" anchor="ctr"/>
            <a:lstStyle/>
            <a:p>
              <a:pPr algn="ctr">
                <a:lnSpc>
                  <a:spcPts val="2659"/>
                </a:lnSpc>
                <a:spcBef>
                  <a:spcPct val="0"/>
                </a:spcBef>
              </a:pPr>
              <a:endParaRPr/>
            </a:p>
          </p:txBody>
        </p:sp>
      </p:grpSp>
      <p:sp>
        <p:nvSpPr>
          <p:cNvPr id="9" name="TextBox 9"/>
          <p:cNvSpPr txBox="1"/>
          <p:nvPr/>
        </p:nvSpPr>
        <p:spPr>
          <a:xfrm>
            <a:off x="3759568" y="1042237"/>
            <a:ext cx="12116220" cy="1333698"/>
          </a:xfrm>
          <a:prstGeom prst="rect">
            <a:avLst/>
          </a:prstGeom>
        </p:spPr>
        <p:txBody>
          <a:bodyPr lIns="0" tIns="0" rIns="0" bIns="0" rtlCol="0" anchor="t">
            <a:spAutoFit/>
          </a:bodyPr>
          <a:lstStyle/>
          <a:p>
            <a:pPr algn="ctr">
              <a:lnSpc>
                <a:spcPts val="10360"/>
              </a:lnSpc>
            </a:pPr>
            <a:r>
              <a:rPr lang="en-US" sz="7400" dirty="0">
                <a:solidFill>
                  <a:schemeClr val="tx2">
                    <a:lumMod val="60000"/>
                    <a:lumOff val="40000"/>
                  </a:schemeClr>
                </a:solidFill>
                <a:latin typeface="Coiny"/>
                <a:ea typeface="Coiny"/>
                <a:cs typeface="Coiny"/>
                <a:sym typeface="Coiny"/>
              </a:rPr>
              <a:t>CÁC CHỨC NĂNG CHÍNH</a:t>
            </a:r>
          </a:p>
        </p:txBody>
      </p:sp>
      <p:sp>
        <p:nvSpPr>
          <p:cNvPr id="10" name="TextBox 10"/>
          <p:cNvSpPr txBox="1"/>
          <p:nvPr/>
        </p:nvSpPr>
        <p:spPr>
          <a:xfrm>
            <a:off x="3115130" y="2874582"/>
            <a:ext cx="12950959" cy="771525"/>
          </a:xfrm>
          <a:prstGeom prst="rect">
            <a:avLst/>
          </a:prstGeom>
        </p:spPr>
        <p:txBody>
          <a:bodyPr lIns="0" tIns="0" rIns="0" bIns="0" rtlCol="0" anchor="t">
            <a:spAutoFit/>
          </a:bodyPr>
          <a:lstStyle/>
          <a:p>
            <a:pPr algn="l">
              <a:lnSpc>
                <a:spcPts val="6299"/>
              </a:lnSpc>
            </a:pPr>
            <a:r>
              <a:rPr lang="en-US" sz="4500">
                <a:solidFill>
                  <a:srgbClr val="387C45"/>
                </a:solidFill>
                <a:latin typeface="Decalotype"/>
                <a:ea typeface="Decalotype"/>
                <a:cs typeface="Decalotype"/>
                <a:sym typeface="Decalotype"/>
              </a:rPr>
              <a:t>Web site có các chức năng cơ bản như</a:t>
            </a:r>
          </a:p>
        </p:txBody>
      </p:sp>
      <p:sp>
        <p:nvSpPr>
          <p:cNvPr id="11" name="TextBox 11"/>
          <p:cNvSpPr txBox="1"/>
          <p:nvPr/>
        </p:nvSpPr>
        <p:spPr>
          <a:xfrm>
            <a:off x="3115130" y="3656631"/>
            <a:ext cx="12950959" cy="771525"/>
          </a:xfrm>
          <a:prstGeom prst="rect">
            <a:avLst/>
          </a:prstGeom>
        </p:spPr>
        <p:txBody>
          <a:bodyPr lIns="0" tIns="0" rIns="0" bIns="0" rtlCol="0" anchor="t">
            <a:spAutoFit/>
          </a:bodyPr>
          <a:lstStyle/>
          <a:p>
            <a:pPr marL="971550" lvl="1" indent="-485775" algn="l">
              <a:lnSpc>
                <a:spcPts val="6299"/>
              </a:lnSpc>
              <a:buFont typeface="Arial"/>
              <a:buChar char="•"/>
            </a:pPr>
            <a:r>
              <a:rPr lang="en-US" sz="4500">
                <a:solidFill>
                  <a:srgbClr val="387C45"/>
                </a:solidFill>
                <a:latin typeface="Decalotype"/>
                <a:ea typeface="Decalotype"/>
                <a:cs typeface="Decalotype"/>
                <a:sym typeface="Decalotype"/>
              </a:rPr>
              <a:t>Đăng nhâp, đăng ký tài khoản</a:t>
            </a:r>
          </a:p>
        </p:txBody>
      </p:sp>
      <p:sp>
        <p:nvSpPr>
          <p:cNvPr id="12" name="TextBox 12"/>
          <p:cNvSpPr txBox="1"/>
          <p:nvPr/>
        </p:nvSpPr>
        <p:spPr>
          <a:xfrm>
            <a:off x="3115130" y="4437681"/>
            <a:ext cx="12950959" cy="1571625"/>
          </a:xfrm>
          <a:prstGeom prst="rect">
            <a:avLst/>
          </a:prstGeom>
        </p:spPr>
        <p:txBody>
          <a:bodyPr lIns="0" tIns="0" rIns="0" bIns="0" rtlCol="0" anchor="t">
            <a:spAutoFit/>
          </a:bodyPr>
          <a:lstStyle/>
          <a:p>
            <a:pPr marL="971550" lvl="1" indent="-485775" algn="l">
              <a:lnSpc>
                <a:spcPts val="6299"/>
              </a:lnSpc>
              <a:buFont typeface="Arial"/>
              <a:buChar char="•"/>
            </a:pPr>
            <a:r>
              <a:rPr lang="en-US" sz="4500">
                <a:solidFill>
                  <a:srgbClr val="387C45"/>
                </a:solidFill>
                <a:latin typeface="Decalotype"/>
                <a:ea typeface="Decalotype"/>
                <a:cs typeface="Decalotype"/>
                <a:sym typeface="Decalotype"/>
              </a:rPr>
              <a:t>Thêm, sửa, xóa thức uống, khách hàng, nhà cung cấp, loại thức uống,</a:t>
            </a:r>
          </a:p>
        </p:txBody>
      </p:sp>
      <p:sp>
        <p:nvSpPr>
          <p:cNvPr id="13" name="TextBox 13"/>
          <p:cNvSpPr txBox="1"/>
          <p:nvPr/>
        </p:nvSpPr>
        <p:spPr>
          <a:xfrm>
            <a:off x="3115130" y="5923581"/>
            <a:ext cx="12950959" cy="1571625"/>
          </a:xfrm>
          <a:prstGeom prst="rect">
            <a:avLst/>
          </a:prstGeom>
        </p:spPr>
        <p:txBody>
          <a:bodyPr lIns="0" tIns="0" rIns="0" bIns="0" rtlCol="0" anchor="t">
            <a:spAutoFit/>
          </a:bodyPr>
          <a:lstStyle/>
          <a:p>
            <a:pPr marL="971550" lvl="1" indent="-485775" algn="l">
              <a:lnSpc>
                <a:spcPts val="6299"/>
              </a:lnSpc>
              <a:buFont typeface="Arial"/>
              <a:buChar char="•"/>
            </a:pPr>
            <a:r>
              <a:rPr lang="en-US" sz="4500">
                <a:solidFill>
                  <a:srgbClr val="387C45"/>
                </a:solidFill>
                <a:latin typeface="Decalotype"/>
                <a:ea typeface="Decalotype"/>
                <a:cs typeface="Decalotype"/>
                <a:sym typeface="Decalotype"/>
              </a:rPr>
              <a:t>Thêm, sửa, xóa hóa đơn, thống kê doanh thu, xuất file hóa đơn ra file text, xuất thống kê doanh thu ra file execl</a:t>
            </a:r>
          </a:p>
        </p:txBody>
      </p:sp>
      <p:sp>
        <p:nvSpPr>
          <p:cNvPr id="14" name="Freeform 14"/>
          <p:cNvSpPr/>
          <p:nvPr/>
        </p:nvSpPr>
        <p:spPr>
          <a:xfrm>
            <a:off x="16164587" y="5368821"/>
            <a:ext cx="2227525" cy="4918179"/>
          </a:xfrm>
          <a:custGeom>
            <a:avLst/>
            <a:gdLst/>
            <a:ahLst/>
            <a:cxnLst/>
            <a:rect l="l" t="t" r="r" b="b"/>
            <a:pathLst>
              <a:path w="2227525" h="4918179">
                <a:moveTo>
                  <a:pt x="0" y="0"/>
                </a:moveTo>
                <a:lnTo>
                  <a:pt x="2227526" y="0"/>
                </a:lnTo>
                <a:lnTo>
                  <a:pt x="2227526" y="4918179"/>
                </a:lnTo>
                <a:lnTo>
                  <a:pt x="0" y="4918179"/>
                </a:lnTo>
                <a:lnTo>
                  <a:pt x="0" y="0"/>
                </a:lnTo>
                <a:close/>
              </a:path>
            </a:pathLst>
          </a:custGeom>
          <a:blipFill>
            <a:blip r:embed="rId3"/>
            <a:stretch>
              <a:fillRect/>
            </a:stretch>
          </a:blipFill>
        </p:spPr>
      </p:sp>
      <p:sp>
        <p:nvSpPr>
          <p:cNvPr id="15" name="Freeform 15"/>
          <p:cNvSpPr/>
          <p:nvPr/>
        </p:nvSpPr>
        <p:spPr>
          <a:xfrm>
            <a:off x="-253167"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6"/>
            <a:stretch>
              <a:fillRect/>
            </a:stretch>
          </a:blipFill>
        </p:spPr>
      </p:sp>
      <p:sp>
        <p:nvSpPr>
          <p:cNvPr id="16" name="Freeform 16"/>
          <p:cNvSpPr/>
          <p:nvPr/>
        </p:nvSpPr>
        <p:spPr>
          <a:xfrm flipH="1">
            <a:off x="5953002" y="8290924"/>
            <a:ext cx="6381996" cy="2177856"/>
          </a:xfrm>
          <a:custGeom>
            <a:avLst/>
            <a:gdLst/>
            <a:ahLst/>
            <a:cxnLst/>
            <a:rect l="l" t="t" r="r" b="b"/>
            <a:pathLst>
              <a:path w="6381996" h="2177856">
                <a:moveTo>
                  <a:pt x="6381996" y="0"/>
                </a:moveTo>
                <a:lnTo>
                  <a:pt x="0" y="0"/>
                </a:lnTo>
                <a:lnTo>
                  <a:pt x="0" y="2177856"/>
                </a:lnTo>
                <a:lnTo>
                  <a:pt x="6381996" y="2177856"/>
                </a:lnTo>
                <a:lnTo>
                  <a:pt x="6381996" y="0"/>
                </a:lnTo>
                <a:close/>
              </a:path>
            </a:pathLst>
          </a:custGeom>
          <a:blipFill>
            <a:blip r:embed="rId6"/>
            <a:stretch>
              <a:fillRect/>
            </a:stretch>
          </a:blipFill>
        </p:spPr>
      </p:sp>
      <p:sp>
        <p:nvSpPr>
          <p:cNvPr id="17" name="Freeform 17"/>
          <p:cNvSpPr/>
          <p:nvPr/>
        </p:nvSpPr>
        <p:spPr>
          <a:xfrm>
            <a:off x="12159171"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6"/>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53167" y="-8854059"/>
            <a:ext cx="18794334" cy="26564430"/>
          </a:xfrm>
          <a:custGeom>
            <a:avLst/>
            <a:gdLst/>
            <a:ahLst/>
            <a:cxnLst/>
            <a:rect l="l" t="t" r="r" b="b"/>
            <a:pathLst>
              <a:path w="18794334" h="26564430">
                <a:moveTo>
                  <a:pt x="0" y="0"/>
                </a:moveTo>
                <a:lnTo>
                  <a:pt x="18794334" y="0"/>
                </a:lnTo>
                <a:lnTo>
                  <a:pt x="18794334" y="26564430"/>
                </a:lnTo>
                <a:lnTo>
                  <a:pt x="0" y="26564430"/>
                </a:lnTo>
                <a:lnTo>
                  <a:pt x="0" y="0"/>
                </a:lnTo>
                <a:close/>
              </a:path>
            </a:pathLst>
          </a:custGeom>
          <a:blipFill>
            <a:blip r:embed="rId2"/>
            <a:stretch>
              <a:fillRect/>
            </a:stretch>
          </a:blipFill>
        </p:spPr>
      </p:sp>
      <p:sp>
        <p:nvSpPr>
          <p:cNvPr id="3" name="Freeform 3"/>
          <p:cNvSpPr/>
          <p:nvPr/>
        </p:nvSpPr>
        <p:spPr>
          <a:xfrm flipH="1">
            <a:off x="-834962" y="2057400"/>
            <a:ext cx="3727323" cy="8229600"/>
          </a:xfrm>
          <a:custGeom>
            <a:avLst/>
            <a:gdLst/>
            <a:ahLst/>
            <a:cxnLst/>
            <a:rect l="l" t="t" r="r" b="b"/>
            <a:pathLst>
              <a:path w="3727323" h="8229600">
                <a:moveTo>
                  <a:pt x="3727324" y="0"/>
                </a:moveTo>
                <a:lnTo>
                  <a:pt x="0" y="0"/>
                </a:lnTo>
                <a:lnTo>
                  <a:pt x="0" y="8229600"/>
                </a:lnTo>
                <a:lnTo>
                  <a:pt x="3727324" y="8229600"/>
                </a:lnTo>
                <a:lnTo>
                  <a:pt x="3727324" y="0"/>
                </a:lnTo>
                <a:close/>
              </a:path>
            </a:pathLst>
          </a:custGeom>
          <a:blipFill>
            <a:blip r:embed="rId3"/>
            <a:stretch>
              <a:fillRect/>
            </a:stretch>
          </a:blipFill>
        </p:spPr>
      </p:sp>
      <p:sp>
        <p:nvSpPr>
          <p:cNvPr id="4" name="Freeform 4"/>
          <p:cNvSpPr/>
          <p:nvPr/>
        </p:nvSpPr>
        <p:spPr>
          <a:xfrm>
            <a:off x="478404" y="293774"/>
            <a:ext cx="6562329" cy="1763626"/>
          </a:xfrm>
          <a:custGeom>
            <a:avLst/>
            <a:gdLst/>
            <a:ahLst/>
            <a:cxnLst/>
            <a:rect l="l" t="t" r="r" b="b"/>
            <a:pathLst>
              <a:path w="6562329" h="1763626">
                <a:moveTo>
                  <a:pt x="0" y="0"/>
                </a:moveTo>
                <a:lnTo>
                  <a:pt x="6562329" y="0"/>
                </a:lnTo>
                <a:lnTo>
                  <a:pt x="6562329" y="1763626"/>
                </a:lnTo>
                <a:lnTo>
                  <a:pt x="0" y="1763626"/>
                </a:lnTo>
                <a:lnTo>
                  <a:pt x="0" y="0"/>
                </a:lnTo>
                <a:close/>
              </a:path>
            </a:pathLst>
          </a:custGeom>
          <a:blipFill>
            <a:blip r:embed="rId4"/>
            <a:stretch>
              <a:fillRect/>
            </a:stretch>
          </a:blipFill>
        </p:spPr>
      </p:sp>
      <p:sp>
        <p:nvSpPr>
          <p:cNvPr id="5" name="Freeform 5"/>
          <p:cNvSpPr/>
          <p:nvPr/>
        </p:nvSpPr>
        <p:spPr>
          <a:xfrm>
            <a:off x="14239633" y="842758"/>
            <a:ext cx="4604042" cy="3585398"/>
          </a:xfrm>
          <a:custGeom>
            <a:avLst/>
            <a:gdLst/>
            <a:ahLst/>
            <a:cxnLst/>
            <a:rect l="l" t="t" r="r" b="b"/>
            <a:pathLst>
              <a:path w="4604042" h="3585398">
                <a:moveTo>
                  <a:pt x="0" y="0"/>
                </a:moveTo>
                <a:lnTo>
                  <a:pt x="4604042" y="0"/>
                </a:lnTo>
                <a:lnTo>
                  <a:pt x="4604042" y="3585398"/>
                </a:lnTo>
                <a:lnTo>
                  <a:pt x="0" y="3585398"/>
                </a:lnTo>
                <a:lnTo>
                  <a:pt x="0" y="0"/>
                </a:lnTo>
                <a:close/>
              </a:path>
            </a:pathLst>
          </a:custGeom>
          <a:blipFill>
            <a:blip r:embed="rId5"/>
            <a:stretch>
              <a:fillRect/>
            </a:stretch>
          </a:blipFill>
        </p:spPr>
      </p:sp>
      <p:sp>
        <p:nvSpPr>
          <p:cNvPr id="6" name="Freeform 6"/>
          <p:cNvSpPr/>
          <p:nvPr/>
        </p:nvSpPr>
        <p:spPr>
          <a:xfrm>
            <a:off x="-253167"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6"/>
            <a:stretch>
              <a:fillRect/>
            </a:stretch>
          </a:blipFill>
        </p:spPr>
      </p:sp>
      <p:sp>
        <p:nvSpPr>
          <p:cNvPr id="7" name="Freeform 7"/>
          <p:cNvSpPr/>
          <p:nvPr/>
        </p:nvSpPr>
        <p:spPr>
          <a:xfrm flipH="1">
            <a:off x="5953002" y="8290924"/>
            <a:ext cx="6381996" cy="2177856"/>
          </a:xfrm>
          <a:custGeom>
            <a:avLst/>
            <a:gdLst/>
            <a:ahLst/>
            <a:cxnLst/>
            <a:rect l="l" t="t" r="r" b="b"/>
            <a:pathLst>
              <a:path w="6381996" h="2177856">
                <a:moveTo>
                  <a:pt x="6381996" y="0"/>
                </a:moveTo>
                <a:lnTo>
                  <a:pt x="0" y="0"/>
                </a:lnTo>
                <a:lnTo>
                  <a:pt x="0" y="2177856"/>
                </a:lnTo>
                <a:lnTo>
                  <a:pt x="6381996" y="2177856"/>
                </a:lnTo>
                <a:lnTo>
                  <a:pt x="6381996" y="0"/>
                </a:lnTo>
                <a:close/>
              </a:path>
            </a:pathLst>
          </a:custGeom>
          <a:blipFill>
            <a:blip r:embed="rId6"/>
            <a:stretch>
              <a:fillRect/>
            </a:stretch>
          </a:blipFill>
        </p:spPr>
      </p:sp>
      <p:sp>
        <p:nvSpPr>
          <p:cNvPr id="8" name="Freeform 8"/>
          <p:cNvSpPr/>
          <p:nvPr/>
        </p:nvSpPr>
        <p:spPr>
          <a:xfrm>
            <a:off x="16164587" y="5368821"/>
            <a:ext cx="2227525" cy="4918179"/>
          </a:xfrm>
          <a:custGeom>
            <a:avLst/>
            <a:gdLst/>
            <a:ahLst/>
            <a:cxnLst/>
            <a:rect l="l" t="t" r="r" b="b"/>
            <a:pathLst>
              <a:path w="2227525" h="4918179">
                <a:moveTo>
                  <a:pt x="0" y="0"/>
                </a:moveTo>
                <a:lnTo>
                  <a:pt x="2227526" y="0"/>
                </a:lnTo>
                <a:lnTo>
                  <a:pt x="2227526" y="4918179"/>
                </a:lnTo>
                <a:lnTo>
                  <a:pt x="0" y="4918179"/>
                </a:lnTo>
                <a:lnTo>
                  <a:pt x="0" y="0"/>
                </a:lnTo>
                <a:close/>
              </a:path>
            </a:pathLst>
          </a:custGeom>
          <a:blipFill>
            <a:blip r:embed="rId3"/>
            <a:stretch>
              <a:fillRect/>
            </a:stretch>
          </a:blipFill>
        </p:spPr>
      </p:sp>
      <p:sp>
        <p:nvSpPr>
          <p:cNvPr id="9" name="Freeform 9"/>
          <p:cNvSpPr/>
          <p:nvPr/>
        </p:nvSpPr>
        <p:spPr>
          <a:xfrm>
            <a:off x="12159171"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6"/>
            <a:stretch>
              <a:fillRect/>
            </a:stretch>
          </a:blipFill>
        </p:spPr>
      </p:sp>
      <p:sp>
        <p:nvSpPr>
          <p:cNvPr id="10" name="TextBox 10"/>
          <p:cNvSpPr txBox="1"/>
          <p:nvPr/>
        </p:nvSpPr>
        <p:spPr>
          <a:xfrm>
            <a:off x="3165064" y="4446905"/>
            <a:ext cx="13376590" cy="1333698"/>
          </a:xfrm>
          <a:prstGeom prst="rect">
            <a:avLst/>
          </a:prstGeom>
        </p:spPr>
        <p:txBody>
          <a:bodyPr lIns="0" tIns="0" rIns="0" bIns="0" rtlCol="0" anchor="t">
            <a:spAutoFit/>
          </a:bodyPr>
          <a:lstStyle/>
          <a:p>
            <a:pPr algn="ctr">
              <a:lnSpc>
                <a:spcPts val="10360"/>
              </a:lnSpc>
            </a:pPr>
            <a:r>
              <a:rPr lang="en-US" sz="7400" dirty="0">
                <a:solidFill>
                  <a:schemeClr val="tx2">
                    <a:lumMod val="60000"/>
                    <a:lumOff val="40000"/>
                  </a:schemeClr>
                </a:solidFill>
                <a:latin typeface="Coiny"/>
                <a:ea typeface="Coiny"/>
                <a:cs typeface="Coiny"/>
                <a:sym typeface="Coiny"/>
              </a:rPr>
              <a:t>2. QUÁ TRÌNH PHÁT TRIỂN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53167" y="-8854059"/>
            <a:ext cx="18794334" cy="26564430"/>
          </a:xfrm>
          <a:custGeom>
            <a:avLst/>
            <a:gdLst/>
            <a:ahLst/>
            <a:cxnLst/>
            <a:rect l="l" t="t" r="r" b="b"/>
            <a:pathLst>
              <a:path w="18794334" h="26564430">
                <a:moveTo>
                  <a:pt x="0" y="0"/>
                </a:moveTo>
                <a:lnTo>
                  <a:pt x="18794334" y="0"/>
                </a:lnTo>
                <a:lnTo>
                  <a:pt x="18794334" y="26564430"/>
                </a:lnTo>
                <a:lnTo>
                  <a:pt x="0" y="26564430"/>
                </a:lnTo>
                <a:lnTo>
                  <a:pt x="0" y="0"/>
                </a:lnTo>
                <a:close/>
              </a:path>
            </a:pathLst>
          </a:custGeom>
          <a:blipFill>
            <a:blip r:embed="rId2"/>
            <a:stretch>
              <a:fillRect/>
            </a:stretch>
          </a:blipFill>
        </p:spPr>
      </p:sp>
      <p:sp>
        <p:nvSpPr>
          <p:cNvPr id="3" name="Freeform 3"/>
          <p:cNvSpPr/>
          <p:nvPr/>
        </p:nvSpPr>
        <p:spPr>
          <a:xfrm flipH="1">
            <a:off x="-834962" y="2057400"/>
            <a:ext cx="3727323" cy="8229600"/>
          </a:xfrm>
          <a:custGeom>
            <a:avLst/>
            <a:gdLst/>
            <a:ahLst/>
            <a:cxnLst/>
            <a:rect l="l" t="t" r="r" b="b"/>
            <a:pathLst>
              <a:path w="3727323" h="8229600">
                <a:moveTo>
                  <a:pt x="3727324" y="0"/>
                </a:moveTo>
                <a:lnTo>
                  <a:pt x="0" y="0"/>
                </a:lnTo>
                <a:lnTo>
                  <a:pt x="0" y="8229600"/>
                </a:lnTo>
                <a:lnTo>
                  <a:pt x="3727324" y="8229600"/>
                </a:lnTo>
                <a:lnTo>
                  <a:pt x="3727324" y="0"/>
                </a:lnTo>
                <a:close/>
              </a:path>
            </a:pathLst>
          </a:custGeom>
          <a:blipFill>
            <a:blip r:embed="rId3"/>
            <a:stretch>
              <a:fillRect/>
            </a:stretch>
          </a:blipFill>
        </p:spPr>
      </p:sp>
      <p:sp>
        <p:nvSpPr>
          <p:cNvPr id="4" name="Freeform 4"/>
          <p:cNvSpPr/>
          <p:nvPr/>
        </p:nvSpPr>
        <p:spPr>
          <a:xfrm>
            <a:off x="478404" y="293774"/>
            <a:ext cx="6562329" cy="1763626"/>
          </a:xfrm>
          <a:custGeom>
            <a:avLst/>
            <a:gdLst/>
            <a:ahLst/>
            <a:cxnLst/>
            <a:rect l="l" t="t" r="r" b="b"/>
            <a:pathLst>
              <a:path w="6562329" h="1763626">
                <a:moveTo>
                  <a:pt x="0" y="0"/>
                </a:moveTo>
                <a:lnTo>
                  <a:pt x="6562329" y="0"/>
                </a:lnTo>
                <a:lnTo>
                  <a:pt x="6562329" y="1763626"/>
                </a:lnTo>
                <a:lnTo>
                  <a:pt x="0" y="1763626"/>
                </a:lnTo>
                <a:lnTo>
                  <a:pt x="0" y="0"/>
                </a:lnTo>
                <a:close/>
              </a:path>
            </a:pathLst>
          </a:custGeom>
          <a:blipFill>
            <a:blip r:embed="rId4"/>
            <a:stretch>
              <a:fillRect/>
            </a:stretch>
          </a:blipFill>
        </p:spPr>
      </p:sp>
      <p:sp>
        <p:nvSpPr>
          <p:cNvPr id="5" name="Freeform 5"/>
          <p:cNvSpPr/>
          <p:nvPr/>
        </p:nvSpPr>
        <p:spPr>
          <a:xfrm>
            <a:off x="14239633" y="842758"/>
            <a:ext cx="4604042" cy="3585398"/>
          </a:xfrm>
          <a:custGeom>
            <a:avLst/>
            <a:gdLst/>
            <a:ahLst/>
            <a:cxnLst/>
            <a:rect l="l" t="t" r="r" b="b"/>
            <a:pathLst>
              <a:path w="4604042" h="3585398">
                <a:moveTo>
                  <a:pt x="0" y="0"/>
                </a:moveTo>
                <a:lnTo>
                  <a:pt x="4604042" y="0"/>
                </a:lnTo>
                <a:lnTo>
                  <a:pt x="4604042" y="3585398"/>
                </a:lnTo>
                <a:lnTo>
                  <a:pt x="0" y="3585398"/>
                </a:lnTo>
                <a:lnTo>
                  <a:pt x="0" y="0"/>
                </a:lnTo>
                <a:close/>
              </a:path>
            </a:pathLst>
          </a:custGeom>
          <a:blipFill>
            <a:blip r:embed="rId5"/>
            <a:stretch>
              <a:fillRect/>
            </a:stretch>
          </a:blipFill>
        </p:spPr>
      </p:sp>
      <p:grpSp>
        <p:nvGrpSpPr>
          <p:cNvPr id="6" name="Group 6"/>
          <p:cNvGrpSpPr/>
          <p:nvPr/>
        </p:nvGrpSpPr>
        <p:grpSpPr>
          <a:xfrm>
            <a:off x="2288004" y="2635457"/>
            <a:ext cx="13711991" cy="6622843"/>
            <a:chOff x="0" y="0"/>
            <a:chExt cx="3611389" cy="1744288"/>
          </a:xfrm>
        </p:grpSpPr>
        <p:sp>
          <p:nvSpPr>
            <p:cNvPr id="7" name="Freeform 7"/>
            <p:cNvSpPr/>
            <p:nvPr/>
          </p:nvSpPr>
          <p:spPr>
            <a:xfrm>
              <a:off x="0" y="0"/>
              <a:ext cx="3611388" cy="1744288"/>
            </a:xfrm>
            <a:custGeom>
              <a:avLst/>
              <a:gdLst/>
              <a:ahLst/>
              <a:cxnLst/>
              <a:rect l="l" t="t" r="r" b="b"/>
              <a:pathLst>
                <a:path w="3611388" h="1744288">
                  <a:moveTo>
                    <a:pt x="28795" y="0"/>
                  </a:moveTo>
                  <a:lnTo>
                    <a:pt x="3582593" y="0"/>
                  </a:lnTo>
                  <a:cubicBezTo>
                    <a:pt x="3590230" y="0"/>
                    <a:pt x="3597554" y="3034"/>
                    <a:pt x="3602954" y="8434"/>
                  </a:cubicBezTo>
                  <a:cubicBezTo>
                    <a:pt x="3608355" y="13834"/>
                    <a:pt x="3611388" y="21158"/>
                    <a:pt x="3611388" y="28795"/>
                  </a:cubicBezTo>
                  <a:lnTo>
                    <a:pt x="3611388" y="1715493"/>
                  </a:lnTo>
                  <a:cubicBezTo>
                    <a:pt x="3611388" y="1731396"/>
                    <a:pt x="3598497" y="1744288"/>
                    <a:pt x="3582593" y="1744288"/>
                  </a:cubicBezTo>
                  <a:lnTo>
                    <a:pt x="28795" y="1744288"/>
                  </a:lnTo>
                  <a:cubicBezTo>
                    <a:pt x="12892" y="1744288"/>
                    <a:pt x="0" y="1731396"/>
                    <a:pt x="0" y="1715493"/>
                  </a:cubicBezTo>
                  <a:lnTo>
                    <a:pt x="0" y="28795"/>
                  </a:lnTo>
                  <a:cubicBezTo>
                    <a:pt x="0" y="12892"/>
                    <a:pt x="12892" y="0"/>
                    <a:pt x="28795" y="0"/>
                  </a:cubicBezTo>
                  <a:close/>
                </a:path>
              </a:pathLst>
            </a:custGeom>
            <a:solidFill>
              <a:srgbClr val="FFFFFF">
                <a:alpha val="74902"/>
              </a:srgbClr>
            </a:solidFill>
          </p:spPr>
        </p:sp>
        <p:sp>
          <p:nvSpPr>
            <p:cNvPr id="8" name="TextBox 8"/>
            <p:cNvSpPr txBox="1"/>
            <p:nvPr/>
          </p:nvSpPr>
          <p:spPr>
            <a:xfrm>
              <a:off x="0" y="-38100"/>
              <a:ext cx="3611389" cy="1782388"/>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253167"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6"/>
            <a:stretch>
              <a:fillRect/>
            </a:stretch>
          </a:blipFill>
        </p:spPr>
      </p:sp>
      <p:sp>
        <p:nvSpPr>
          <p:cNvPr id="10" name="Freeform 10"/>
          <p:cNvSpPr/>
          <p:nvPr/>
        </p:nvSpPr>
        <p:spPr>
          <a:xfrm flipH="1">
            <a:off x="5953002" y="8290924"/>
            <a:ext cx="6381996" cy="2177856"/>
          </a:xfrm>
          <a:custGeom>
            <a:avLst/>
            <a:gdLst/>
            <a:ahLst/>
            <a:cxnLst/>
            <a:rect l="l" t="t" r="r" b="b"/>
            <a:pathLst>
              <a:path w="6381996" h="2177856">
                <a:moveTo>
                  <a:pt x="6381996" y="0"/>
                </a:moveTo>
                <a:lnTo>
                  <a:pt x="0" y="0"/>
                </a:lnTo>
                <a:lnTo>
                  <a:pt x="0" y="2177856"/>
                </a:lnTo>
                <a:lnTo>
                  <a:pt x="6381996" y="2177856"/>
                </a:lnTo>
                <a:lnTo>
                  <a:pt x="6381996" y="0"/>
                </a:lnTo>
                <a:close/>
              </a:path>
            </a:pathLst>
          </a:custGeom>
          <a:blipFill>
            <a:blip r:embed="rId6"/>
            <a:stretch>
              <a:fillRect/>
            </a:stretch>
          </a:blipFill>
        </p:spPr>
      </p:sp>
      <p:sp>
        <p:nvSpPr>
          <p:cNvPr id="11" name="Freeform 11"/>
          <p:cNvSpPr/>
          <p:nvPr/>
        </p:nvSpPr>
        <p:spPr>
          <a:xfrm>
            <a:off x="16164587" y="5368821"/>
            <a:ext cx="2227525" cy="4918179"/>
          </a:xfrm>
          <a:custGeom>
            <a:avLst/>
            <a:gdLst/>
            <a:ahLst/>
            <a:cxnLst/>
            <a:rect l="l" t="t" r="r" b="b"/>
            <a:pathLst>
              <a:path w="2227525" h="4918179">
                <a:moveTo>
                  <a:pt x="0" y="0"/>
                </a:moveTo>
                <a:lnTo>
                  <a:pt x="2227526" y="0"/>
                </a:lnTo>
                <a:lnTo>
                  <a:pt x="2227526" y="4918179"/>
                </a:lnTo>
                <a:lnTo>
                  <a:pt x="0" y="4918179"/>
                </a:lnTo>
                <a:lnTo>
                  <a:pt x="0" y="0"/>
                </a:lnTo>
                <a:close/>
              </a:path>
            </a:pathLst>
          </a:custGeom>
          <a:blipFill>
            <a:blip r:embed="rId3"/>
            <a:stretch>
              <a:fillRect/>
            </a:stretch>
          </a:blipFill>
        </p:spPr>
      </p:sp>
      <p:sp>
        <p:nvSpPr>
          <p:cNvPr id="12" name="Freeform 12"/>
          <p:cNvSpPr/>
          <p:nvPr/>
        </p:nvSpPr>
        <p:spPr>
          <a:xfrm>
            <a:off x="12159171"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6"/>
            <a:stretch>
              <a:fillRect/>
            </a:stretch>
          </a:blipFill>
        </p:spPr>
      </p:sp>
      <p:sp>
        <p:nvSpPr>
          <p:cNvPr id="13" name="Freeform 13"/>
          <p:cNvSpPr/>
          <p:nvPr/>
        </p:nvSpPr>
        <p:spPr>
          <a:xfrm>
            <a:off x="9144000" y="3603728"/>
            <a:ext cx="1874732" cy="1874732"/>
          </a:xfrm>
          <a:custGeom>
            <a:avLst/>
            <a:gdLst/>
            <a:ahLst/>
            <a:cxnLst/>
            <a:rect l="l" t="t" r="r" b="b"/>
            <a:pathLst>
              <a:path w="1874732" h="1874732">
                <a:moveTo>
                  <a:pt x="0" y="0"/>
                </a:moveTo>
                <a:lnTo>
                  <a:pt x="1874732" y="0"/>
                </a:lnTo>
                <a:lnTo>
                  <a:pt x="1874732" y="1874733"/>
                </a:lnTo>
                <a:lnTo>
                  <a:pt x="0" y="1874733"/>
                </a:lnTo>
                <a:lnTo>
                  <a:pt x="0" y="0"/>
                </a:lnTo>
                <a:close/>
              </a:path>
            </a:pathLst>
          </a:custGeom>
          <a:blipFill>
            <a:blip r:embed="rId7"/>
            <a:stretch>
              <a:fillRect/>
            </a:stretch>
          </a:blipFill>
        </p:spPr>
      </p:sp>
      <p:sp>
        <p:nvSpPr>
          <p:cNvPr id="14" name="Freeform 14"/>
          <p:cNvSpPr/>
          <p:nvPr/>
        </p:nvSpPr>
        <p:spPr>
          <a:xfrm>
            <a:off x="12159171" y="3198073"/>
            <a:ext cx="2368386" cy="2441504"/>
          </a:xfrm>
          <a:custGeom>
            <a:avLst/>
            <a:gdLst/>
            <a:ahLst/>
            <a:cxnLst/>
            <a:rect l="l" t="t" r="r" b="b"/>
            <a:pathLst>
              <a:path w="2368386" h="2441504">
                <a:moveTo>
                  <a:pt x="0" y="0"/>
                </a:moveTo>
                <a:lnTo>
                  <a:pt x="2368386" y="0"/>
                </a:lnTo>
                <a:lnTo>
                  <a:pt x="2368386" y="2441504"/>
                </a:lnTo>
                <a:lnTo>
                  <a:pt x="0" y="2441504"/>
                </a:lnTo>
                <a:lnTo>
                  <a:pt x="0" y="0"/>
                </a:lnTo>
                <a:close/>
              </a:path>
            </a:pathLst>
          </a:custGeom>
          <a:blipFill>
            <a:blip r:embed="rId8"/>
            <a:stretch>
              <a:fillRect/>
            </a:stretch>
          </a:blipFill>
        </p:spPr>
      </p:sp>
      <p:sp>
        <p:nvSpPr>
          <p:cNvPr id="15" name="Freeform 15"/>
          <p:cNvSpPr/>
          <p:nvPr/>
        </p:nvSpPr>
        <p:spPr>
          <a:xfrm>
            <a:off x="8845640" y="5639577"/>
            <a:ext cx="2955030" cy="1409322"/>
          </a:xfrm>
          <a:custGeom>
            <a:avLst/>
            <a:gdLst/>
            <a:ahLst/>
            <a:cxnLst/>
            <a:rect l="l" t="t" r="r" b="b"/>
            <a:pathLst>
              <a:path w="2955030" h="1409322">
                <a:moveTo>
                  <a:pt x="0" y="0"/>
                </a:moveTo>
                <a:lnTo>
                  <a:pt x="2955029" y="0"/>
                </a:lnTo>
                <a:lnTo>
                  <a:pt x="2955029" y="1409322"/>
                </a:lnTo>
                <a:lnTo>
                  <a:pt x="0" y="1409322"/>
                </a:lnTo>
                <a:lnTo>
                  <a:pt x="0" y="0"/>
                </a:lnTo>
                <a:close/>
              </a:path>
            </a:pathLst>
          </a:custGeom>
          <a:blipFill>
            <a:blip r:embed="rId9"/>
            <a:stretch>
              <a:fillRect/>
            </a:stretch>
          </a:blipFill>
        </p:spPr>
      </p:sp>
      <p:sp>
        <p:nvSpPr>
          <p:cNvPr id="16" name="Freeform 16"/>
          <p:cNvSpPr/>
          <p:nvPr/>
        </p:nvSpPr>
        <p:spPr>
          <a:xfrm>
            <a:off x="12566811" y="5946879"/>
            <a:ext cx="1553106" cy="1556998"/>
          </a:xfrm>
          <a:custGeom>
            <a:avLst/>
            <a:gdLst/>
            <a:ahLst/>
            <a:cxnLst/>
            <a:rect l="l" t="t" r="r" b="b"/>
            <a:pathLst>
              <a:path w="1553106" h="1556998">
                <a:moveTo>
                  <a:pt x="0" y="0"/>
                </a:moveTo>
                <a:lnTo>
                  <a:pt x="1553106" y="0"/>
                </a:lnTo>
                <a:lnTo>
                  <a:pt x="1553106" y="1556998"/>
                </a:lnTo>
                <a:lnTo>
                  <a:pt x="0" y="1556998"/>
                </a:lnTo>
                <a:lnTo>
                  <a:pt x="0" y="0"/>
                </a:lnTo>
                <a:close/>
              </a:path>
            </a:pathLst>
          </a:custGeom>
          <a:blipFill>
            <a:blip r:embed="rId10"/>
            <a:stretch>
              <a:fillRect/>
            </a:stretch>
          </a:blipFill>
        </p:spPr>
      </p:sp>
      <p:sp>
        <p:nvSpPr>
          <p:cNvPr id="17" name="Freeform 17"/>
          <p:cNvSpPr/>
          <p:nvPr/>
        </p:nvSpPr>
        <p:spPr>
          <a:xfrm>
            <a:off x="8845640" y="6985512"/>
            <a:ext cx="1684798" cy="1684798"/>
          </a:xfrm>
          <a:custGeom>
            <a:avLst/>
            <a:gdLst/>
            <a:ahLst/>
            <a:cxnLst/>
            <a:rect l="l" t="t" r="r" b="b"/>
            <a:pathLst>
              <a:path w="1684798" h="1684798">
                <a:moveTo>
                  <a:pt x="0" y="0"/>
                </a:moveTo>
                <a:lnTo>
                  <a:pt x="1684797" y="0"/>
                </a:lnTo>
                <a:lnTo>
                  <a:pt x="1684797" y="1684797"/>
                </a:lnTo>
                <a:lnTo>
                  <a:pt x="0" y="1684797"/>
                </a:lnTo>
                <a:lnTo>
                  <a:pt x="0" y="0"/>
                </a:lnTo>
                <a:close/>
              </a:path>
            </a:pathLst>
          </a:custGeom>
          <a:blipFill>
            <a:blip r:embed="rId11"/>
            <a:stretch>
              <a:fillRect/>
            </a:stretch>
          </a:blipFill>
        </p:spPr>
      </p:sp>
      <p:sp>
        <p:nvSpPr>
          <p:cNvPr id="18" name="TextBox 18"/>
          <p:cNvSpPr txBox="1"/>
          <p:nvPr/>
        </p:nvSpPr>
        <p:spPr>
          <a:xfrm>
            <a:off x="478404" y="332105"/>
            <a:ext cx="12533636" cy="1333698"/>
          </a:xfrm>
          <a:prstGeom prst="rect">
            <a:avLst/>
          </a:prstGeom>
        </p:spPr>
        <p:txBody>
          <a:bodyPr lIns="0" tIns="0" rIns="0" bIns="0" rtlCol="0" anchor="t">
            <a:spAutoFit/>
          </a:bodyPr>
          <a:lstStyle/>
          <a:p>
            <a:pPr algn="ctr">
              <a:lnSpc>
                <a:spcPts val="10360"/>
              </a:lnSpc>
            </a:pPr>
            <a:r>
              <a:rPr lang="en-US" sz="7400" dirty="0">
                <a:solidFill>
                  <a:schemeClr val="tx2">
                    <a:lumMod val="60000"/>
                    <a:lumOff val="40000"/>
                  </a:schemeClr>
                </a:solidFill>
                <a:latin typeface="Coiny"/>
                <a:ea typeface="Coiny"/>
                <a:cs typeface="Coiny"/>
                <a:sym typeface="Coiny"/>
              </a:rPr>
              <a:t>CÁC CÔNG CỤ SỬ DỤNG</a:t>
            </a:r>
          </a:p>
        </p:txBody>
      </p:sp>
      <p:sp>
        <p:nvSpPr>
          <p:cNvPr id="19" name="TextBox 19"/>
          <p:cNvSpPr txBox="1"/>
          <p:nvPr/>
        </p:nvSpPr>
        <p:spPr>
          <a:xfrm>
            <a:off x="3350340" y="3518003"/>
            <a:ext cx="4053097" cy="4772025"/>
          </a:xfrm>
          <a:prstGeom prst="rect">
            <a:avLst/>
          </a:prstGeom>
        </p:spPr>
        <p:txBody>
          <a:bodyPr lIns="0" tIns="0" rIns="0" bIns="0" rtlCol="0" anchor="t">
            <a:spAutoFit/>
          </a:bodyPr>
          <a:lstStyle/>
          <a:p>
            <a:pPr algn="ctr">
              <a:lnSpc>
                <a:spcPts val="6299"/>
              </a:lnSpc>
            </a:pPr>
            <a:r>
              <a:rPr lang="en-US" sz="4500">
                <a:solidFill>
                  <a:srgbClr val="387C45"/>
                </a:solidFill>
                <a:latin typeface="Decalotype"/>
                <a:ea typeface="Decalotype"/>
                <a:cs typeface="Decalotype"/>
                <a:sym typeface="Decalotype"/>
              </a:rPr>
              <a:t>IntelliJ IDE </a:t>
            </a:r>
          </a:p>
          <a:p>
            <a:pPr algn="ctr">
              <a:lnSpc>
                <a:spcPts val="6299"/>
              </a:lnSpc>
            </a:pPr>
            <a:r>
              <a:rPr lang="en-US" sz="4500">
                <a:solidFill>
                  <a:srgbClr val="387C45"/>
                </a:solidFill>
                <a:latin typeface="Decalotype"/>
                <a:ea typeface="Decalotype"/>
                <a:cs typeface="Decalotype"/>
                <a:sym typeface="Decalotype"/>
              </a:rPr>
              <a:t>PostgreSQL</a:t>
            </a:r>
          </a:p>
          <a:p>
            <a:pPr algn="ctr">
              <a:lnSpc>
                <a:spcPts val="6299"/>
              </a:lnSpc>
            </a:pPr>
            <a:r>
              <a:rPr lang="en-US" sz="4500">
                <a:solidFill>
                  <a:srgbClr val="387C45"/>
                </a:solidFill>
                <a:latin typeface="Decalotype"/>
                <a:ea typeface="Decalotype"/>
                <a:cs typeface="Decalotype"/>
                <a:sym typeface="Decalotype"/>
              </a:rPr>
              <a:t>Java Spring Boot </a:t>
            </a:r>
          </a:p>
          <a:p>
            <a:pPr algn="ctr">
              <a:lnSpc>
                <a:spcPts val="6299"/>
              </a:lnSpc>
            </a:pPr>
            <a:r>
              <a:rPr lang="en-US" sz="4500">
                <a:solidFill>
                  <a:srgbClr val="387C45"/>
                </a:solidFill>
                <a:latin typeface="Decalotype"/>
                <a:ea typeface="Decalotype"/>
                <a:cs typeface="Decalotype"/>
                <a:sym typeface="Decalotype"/>
              </a:rPr>
              <a:t>Thymeleaf</a:t>
            </a:r>
          </a:p>
          <a:p>
            <a:pPr algn="ctr">
              <a:lnSpc>
                <a:spcPts val="6299"/>
              </a:lnSpc>
            </a:pPr>
            <a:r>
              <a:rPr lang="en-US" sz="4500">
                <a:solidFill>
                  <a:srgbClr val="387C45"/>
                </a:solidFill>
                <a:latin typeface="Decalotype"/>
                <a:ea typeface="Decalotype"/>
                <a:cs typeface="Decalotype"/>
                <a:sym typeface="Decalotype"/>
              </a:rPr>
              <a:t>Bootstrap 5</a:t>
            </a:r>
          </a:p>
          <a:p>
            <a:pPr algn="ctr">
              <a:lnSpc>
                <a:spcPts val="6299"/>
              </a:lnSpc>
            </a:pPr>
            <a:endParaRPr lang="en-US" sz="4500">
              <a:solidFill>
                <a:srgbClr val="387C45"/>
              </a:solidFill>
              <a:latin typeface="Decalotype"/>
              <a:ea typeface="Decalotype"/>
              <a:cs typeface="Decalotype"/>
              <a:sym typeface="Decalotype"/>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53167" y="-8854059"/>
            <a:ext cx="18794334" cy="26564430"/>
          </a:xfrm>
          <a:custGeom>
            <a:avLst/>
            <a:gdLst/>
            <a:ahLst/>
            <a:cxnLst/>
            <a:rect l="l" t="t" r="r" b="b"/>
            <a:pathLst>
              <a:path w="18794334" h="26564430">
                <a:moveTo>
                  <a:pt x="0" y="0"/>
                </a:moveTo>
                <a:lnTo>
                  <a:pt x="18794334" y="0"/>
                </a:lnTo>
                <a:lnTo>
                  <a:pt x="18794334" y="26564430"/>
                </a:lnTo>
                <a:lnTo>
                  <a:pt x="0" y="26564430"/>
                </a:lnTo>
                <a:lnTo>
                  <a:pt x="0" y="0"/>
                </a:lnTo>
                <a:close/>
              </a:path>
            </a:pathLst>
          </a:custGeom>
          <a:blipFill>
            <a:blip r:embed="rId2"/>
            <a:stretch>
              <a:fillRect/>
            </a:stretch>
          </a:blipFill>
        </p:spPr>
      </p:sp>
      <p:sp>
        <p:nvSpPr>
          <p:cNvPr id="3" name="Freeform 3"/>
          <p:cNvSpPr/>
          <p:nvPr/>
        </p:nvSpPr>
        <p:spPr>
          <a:xfrm flipH="1">
            <a:off x="-834962" y="2057400"/>
            <a:ext cx="3727323" cy="8229600"/>
          </a:xfrm>
          <a:custGeom>
            <a:avLst/>
            <a:gdLst/>
            <a:ahLst/>
            <a:cxnLst/>
            <a:rect l="l" t="t" r="r" b="b"/>
            <a:pathLst>
              <a:path w="3727323" h="8229600">
                <a:moveTo>
                  <a:pt x="3727324" y="0"/>
                </a:moveTo>
                <a:lnTo>
                  <a:pt x="0" y="0"/>
                </a:lnTo>
                <a:lnTo>
                  <a:pt x="0" y="8229600"/>
                </a:lnTo>
                <a:lnTo>
                  <a:pt x="3727324" y="8229600"/>
                </a:lnTo>
                <a:lnTo>
                  <a:pt x="3727324" y="0"/>
                </a:lnTo>
                <a:close/>
              </a:path>
            </a:pathLst>
          </a:custGeom>
          <a:blipFill>
            <a:blip r:embed="rId3"/>
            <a:stretch>
              <a:fillRect/>
            </a:stretch>
          </a:blipFill>
        </p:spPr>
      </p:sp>
      <p:sp>
        <p:nvSpPr>
          <p:cNvPr id="4" name="Freeform 4"/>
          <p:cNvSpPr/>
          <p:nvPr/>
        </p:nvSpPr>
        <p:spPr>
          <a:xfrm>
            <a:off x="478404" y="293774"/>
            <a:ext cx="6562329" cy="1763626"/>
          </a:xfrm>
          <a:custGeom>
            <a:avLst/>
            <a:gdLst/>
            <a:ahLst/>
            <a:cxnLst/>
            <a:rect l="l" t="t" r="r" b="b"/>
            <a:pathLst>
              <a:path w="6562329" h="1763626">
                <a:moveTo>
                  <a:pt x="0" y="0"/>
                </a:moveTo>
                <a:lnTo>
                  <a:pt x="6562329" y="0"/>
                </a:lnTo>
                <a:lnTo>
                  <a:pt x="6562329" y="1763626"/>
                </a:lnTo>
                <a:lnTo>
                  <a:pt x="0" y="1763626"/>
                </a:lnTo>
                <a:lnTo>
                  <a:pt x="0" y="0"/>
                </a:lnTo>
                <a:close/>
              </a:path>
            </a:pathLst>
          </a:custGeom>
          <a:blipFill>
            <a:blip r:embed="rId4"/>
            <a:stretch>
              <a:fillRect/>
            </a:stretch>
          </a:blipFill>
        </p:spPr>
      </p:sp>
      <p:sp>
        <p:nvSpPr>
          <p:cNvPr id="5" name="Freeform 5"/>
          <p:cNvSpPr/>
          <p:nvPr/>
        </p:nvSpPr>
        <p:spPr>
          <a:xfrm>
            <a:off x="14239633" y="842758"/>
            <a:ext cx="4604042" cy="3585398"/>
          </a:xfrm>
          <a:custGeom>
            <a:avLst/>
            <a:gdLst/>
            <a:ahLst/>
            <a:cxnLst/>
            <a:rect l="l" t="t" r="r" b="b"/>
            <a:pathLst>
              <a:path w="4604042" h="3585398">
                <a:moveTo>
                  <a:pt x="0" y="0"/>
                </a:moveTo>
                <a:lnTo>
                  <a:pt x="4604042" y="0"/>
                </a:lnTo>
                <a:lnTo>
                  <a:pt x="4604042" y="3585398"/>
                </a:lnTo>
                <a:lnTo>
                  <a:pt x="0" y="3585398"/>
                </a:lnTo>
                <a:lnTo>
                  <a:pt x="0" y="0"/>
                </a:lnTo>
                <a:close/>
              </a:path>
            </a:pathLst>
          </a:custGeom>
          <a:blipFill>
            <a:blip r:embed="rId5"/>
            <a:stretch>
              <a:fillRect/>
            </a:stretch>
          </a:blipFill>
        </p:spPr>
      </p:sp>
      <p:sp>
        <p:nvSpPr>
          <p:cNvPr id="6" name="Freeform 6"/>
          <p:cNvSpPr/>
          <p:nvPr/>
        </p:nvSpPr>
        <p:spPr>
          <a:xfrm>
            <a:off x="16164587" y="5368821"/>
            <a:ext cx="2227525" cy="4918179"/>
          </a:xfrm>
          <a:custGeom>
            <a:avLst/>
            <a:gdLst/>
            <a:ahLst/>
            <a:cxnLst/>
            <a:rect l="l" t="t" r="r" b="b"/>
            <a:pathLst>
              <a:path w="2227525" h="4918179">
                <a:moveTo>
                  <a:pt x="0" y="0"/>
                </a:moveTo>
                <a:lnTo>
                  <a:pt x="2227526" y="0"/>
                </a:lnTo>
                <a:lnTo>
                  <a:pt x="2227526" y="4918179"/>
                </a:lnTo>
                <a:lnTo>
                  <a:pt x="0" y="4918179"/>
                </a:lnTo>
                <a:lnTo>
                  <a:pt x="0" y="0"/>
                </a:lnTo>
                <a:close/>
              </a:path>
            </a:pathLst>
          </a:custGeom>
          <a:blipFill>
            <a:blip r:embed="rId3"/>
            <a:stretch>
              <a:fillRect/>
            </a:stretch>
          </a:blipFill>
        </p:spPr>
      </p:sp>
      <p:sp>
        <p:nvSpPr>
          <p:cNvPr id="7" name="Freeform 7"/>
          <p:cNvSpPr/>
          <p:nvPr/>
        </p:nvSpPr>
        <p:spPr>
          <a:xfrm>
            <a:off x="-253167"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6"/>
            <a:stretch>
              <a:fillRect/>
            </a:stretch>
          </a:blipFill>
        </p:spPr>
      </p:sp>
      <p:sp>
        <p:nvSpPr>
          <p:cNvPr id="8" name="Freeform 8"/>
          <p:cNvSpPr/>
          <p:nvPr/>
        </p:nvSpPr>
        <p:spPr>
          <a:xfrm flipH="1">
            <a:off x="5953002" y="8290924"/>
            <a:ext cx="6381996" cy="2177856"/>
          </a:xfrm>
          <a:custGeom>
            <a:avLst/>
            <a:gdLst/>
            <a:ahLst/>
            <a:cxnLst/>
            <a:rect l="l" t="t" r="r" b="b"/>
            <a:pathLst>
              <a:path w="6381996" h="2177856">
                <a:moveTo>
                  <a:pt x="6381996" y="0"/>
                </a:moveTo>
                <a:lnTo>
                  <a:pt x="0" y="0"/>
                </a:lnTo>
                <a:lnTo>
                  <a:pt x="0" y="2177856"/>
                </a:lnTo>
                <a:lnTo>
                  <a:pt x="6381996" y="2177856"/>
                </a:lnTo>
                <a:lnTo>
                  <a:pt x="6381996" y="0"/>
                </a:lnTo>
                <a:close/>
              </a:path>
            </a:pathLst>
          </a:custGeom>
          <a:blipFill>
            <a:blip r:embed="rId6"/>
            <a:stretch>
              <a:fillRect/>
            </a:stretch>
          </a:blipFill>
        </p:spPr>
      </p:sp>
      <p:sp>
        <p:nvSpPr>
          <p:cNvPr id="9" name="Freeform 9"/>
          <p:cNvSpPr/>
          <p:nvPr/>
        </p:nvSpPr>
        <p:spPr>
          <a:xfrm>
            <a:off x="12159171"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6"/>
            <a:stretch>
              <a:fillRect/>
            </a:stretch>
          </a:blipFill>
        </p:spPr>
      </p:sp>
      <p:sp>
        <p:nvSpPr>
          <p:cNvPr id="10" name="Freeform 10"/>
          <p:cNvSpPr/>
          <p:nvPr/>
        </p:nvSpPr>
        <p:spPr>
          <a:xfrm>
            <a:off x="8298017" y="1420264"/>
            <a:ext cx="8073961" cy="8753515"/>
          </a:xfrm>
          <a:custGeom>
            <a:avLst/>
            <a:gdLst/>
            <a:ahLst/>
            <a:cxnLst/>
            <a:rect l="l" t="t" r="r" b="b"/>
            <a:pathLst>
              <a:path w="8073961" h="8753515">
                <a:moveTo>
                  <a:pt x="0" y="0"/>
                </a:moveTo>
                <a:lnTo>
                  <a:pt x="8073961" y="0"/>
                </a:lnTo>
                <a:lnTo>
                  <a:pt x="8073961" y="8753515"/>
                </a:lnTo>
                <a:lnTo>
                  <a:pt x="0" y="8753515"/>
                </a:lnTo>
                <a:lnTo>
                  <a:pt x="0" y="0"/>
                </a:lnTo>
                <a:close/>
              </a:path>
            </a:pathLst>
          </a:custGeom>
          <a:blipFill>
            <a:blip r:embed="rId7"/>
            <a:stretch>
              <a:fillRect r="-28114"/>
            </a:stretch>
          </a:blipFill>
        </p:spPr>
      </p:sp>
      <p:sp>
        <p:nvSpPr>
          <p:cNvPr id="11" name="TextBox 11"/>
          <p:cNvSpPr txBox="1"/>
          <p:nvPr/>
        </p:nvSpPr>
        <p:spPr>
          <a:xfrm>
            <a:off x="478404" y="160424"/>
            <a:ext cx="14795307" cy="1333698"/>
          </a:xfrm>
          <a:prstGeom prst="rect">
            <a:avLst/>
          </a:prstGeom>
        </p:spPr>
        <p:txBody>
          <a:bodyPr lIns="0" tIns="0" rIns="0" bIns="0" rtlCol="0" anchor="t">
            <a:spAutoFit/>
          </a:bodyPr>
          <a:lstStyle/>
          <a:p>
            <a:pPr algn="ctr">
              <a:lnSpc>
                <a:spcPts val="10360"/>
              </a:lnSpc>
            </a:pPr>
            <a:r>
              <a:rPr lang="en-US" sz="7400" dirty="0">
                <a:solidFill>
                  <a:schemeClr val="tx2">
                    <a:lumMod val="60000"/>
                    <a:lumOff val="40000"/>
                  </a:schemeClr>
                </a:solidFill>
                <a:latin typeface="Coiny"/>
                <a:ea typeface="Coiny"/>
                <a:cs typeface="Coiny"/>
                <a:sym typeface="Coiny"/>
              </a:rPr>
              <a:t>TỔNG QUAN CHƯƠNG TRÌNH</a:t>
            </a:r>
          </a:p>
        </p:txBody>
      </p:sp>
      <p:grpSp>
        <p:nvGrpSpPr>
          <p:cNvPr id="12" name="Group 12"/>
          <p:cNvGrpSpPr/>
          <p:nvPr/>
        </p:nvGrpSpPr>
        <p:grpSpPr>
          <a:xfrm>
            <a:off x="2288004" y="2635457"/>
            <a:ext cx="5163282" cy="6219848"/>
            <a:chOff x="0" y="0"/>
            <a:chExt cx="1359877" cy="1638149"/>
          </a:xfrm>
        </p:grpSpPr>
        <p:sp>
          <p:nvSpPr>
            <p:cNvPr id="13" name="Freeform 13"/>
            <p:cNvSpPr/>
            <p:nvPr/>
          </p:nvSpPr>
          <p:spPr>
            <a:xfrm>
              <a:off x="0" y="0"/>
              <a:ext cx="1359877" cy="1638149"/>
            </a:xfrm>
            <a:custGeom>
              <a:avLst/>
              <a:gdLst/>
              <a:ahLst/>
              <a:cxnLst/>
              <a:rect l="l" t="t" r="r" b="b"/>
              <a:pathLst>
                <a:path w="1359877" h="1638149">
                  <a:moveTo>
                    <a:pt x="76470" y="0"/>
                  </a:moveTo>
                  <a:lnTo>
                    <a:pt x="1283406" y="0"/>
                  </a:lnTo>
                  <a:cubicBezTo>
                    <a:pt x="1303688" y="0"/>
                    <a:pt x="1323138" y="8057"/>
                    <a:pt x="1337479" y="22398"/>
                  </a:cubicBezTo>
                  <a:cubicBezTo>
                    <a:pt x="1351820" y="36739"/>
                    <a:pt x="1359877" y="56189"/>
                    <a:pt x="1359877" y="76470"/>
                  </a:cubicBezTo>
                  <a:lnTo>
                    <a:pt x="1359877" y="1561679"/>
                  </a:lnTo>
                  <a:cubicBezTo>
                    <a:pt x="1359877" y="1581960"/>
                    <a:pt x="1351820" y="1601411"/>
                    <a:pt x="1337479" y="1615752"/>
                  </a:cubicBezTo>
                  <a:cubicBezTo>
                    <a:pt x="1323138" y="1630093"/>
                    <a:pt x="1303688" y="1638149"/>
                    <a:pt x="1283406" y="1638149"/>
                  </a:cubicBezTo>
                  <a:lnTo>
                    <a:pt x="76470" y="1638149"/>
                  </a:lnTo>
                  <a:cubicBezTo>
                    <a:pt x="56189" y="1638149"/>
                    <a:pt x="36739" y="1630093"/>
                    <a:pt x="22398" y="1615752"/>
                  </a:cubicBezTo>
                  <a:cubicBezTo>
                    <a:pt x="8057" y="1601411"/>
                    <a:pt x="0" y="1581960"/>
                    <a:pt x="0" y="1561679"/>
                  </a:cubicBezTo>
                  <a:lnTo>
                    <a:pt x="0" y="76470"/>
                  </a:lnTo>
                  <a:cubicBezTo>
                    <a:pt x="0" y="56189"/>
                    <a:pt x="8057" y="36739"/>
                    <a:pt x="22398" y="22398"/>
                  </a:cubicBezTo>
                  <a:cubicBezTo>
                    <a:pt x="36739" y="8057"/>
                    <a:pt x="56189" y="0"/>
                    <a:pt x="76470" y="0"/>
                  </a:cubicBezTo>
                  <a:close/>
                </a:path>
              </a:pathLst>
            </a:custGeom>
            <a:solidFill>
              <a:srgbClr val="FFFFFF">
                <a:alpha val="74902"/>
              </a:srgbClr>
            </a:solidFill>
          </p:spPr>
        </p:sp>
        <p:sp>
          <p:nvSpPr>
            <p:cNvPr id="14" name="TextBox 14"/>
            <p:cNvSpPr txBox="1"/>
            <p:nvPr/>
          </p:nvSpPr>
          <p:spPr>
            <a:xfrm>
              <a:off x="0" y="-38100"/>
              <a:ext cx="1359877" cy="1676249"/>
            </a:xfrm>
            <a:prstGeom prst="rect">
              <a:avLst/>
            </a:prstGeom>
          </p:spPr>
          <p:txBody>
            <a:bodyPr lIns="50800" tIns="50800" rIns="50800" bIns="50800" rtlCol="0" anchor="ctr"/>
            <a:lstStyle/>
            <a:p>
              <a:pPr algn="ctr">
                <a:lnSpc>
                  <a:spcPts val="2659"/>
                </a:lnSpc>
                <a:spcBef>
                  <a:spcPct val="0"/>
                </a:spcBef>
              </a:pPr>
              <a:endParaRPr/>
            </a:p>
          </p:txBody>
        </p:sp>
      </p:grpSp>
      <p:sp>
        <p:nvSpPr>
          <p:cNvPr id="15" name="TextBox 15"/>
          <p:cNvSpPr txBox="1"/>
          <p:nvPr/>
        </p:nvSpPr>
        <p:spPr>
          <a:xfrm>
            <a:off x="2937831" y="3933825"/>
            <a:ext cx="3894528" cy="3190875"/>
          </a:xfrm>
          <a:prstGeom prst="rect">
            <a:avLst/>
          </a:prstGeom>
        </p:spPr>
        <p:txBody>
          <a:bodyPr lIns="0" tIns="0" rIns="0" bIns="0" rtlCol="0" anchor="t">
            <a:spAutoFit/>
          </a:bodyPr>
          <a:lstStyle/>
          <a:p>
            <a:pPr algn="just">
              <a:lnSpc>
                <a:spcPts val="4200"/>
              </a:lnSpc>
            </a:pPr>
            <a:r>
              <a:rPr lang="en-US" sz="3000">
                <a:solidFill>
                  <a:srgbClr val="387C45"/>
                </a:solidFill>
                <a:latin typeface="Decalotype"/>
                <a:ea typeface="Decalotype"/>
                <a:cs typeface="Decalotype"/>
                <a:sym typeface="Decalotype"/>
              </a:rPr>
              <a:t>Hệ thống có các đối tượng như: tài khoản, thức uống,</a:t>
            </a:r>
          </a:p>
          <a:p>
            <a:pPr algn="just">
              <a:lnSpc>
                <a:spcPts val="4200"/>
              </a:lnSpc>
            </a:pPr>
            <a:r>
              <a:rPr lang="en-US" sz="3000">
                <a:solidFill>
                  <a:srgbClr val="387C45"/>
                </a:solidFill>
                <a:latin typeface="Decalotype"/>
                <a:ea typeface="Decalotype"/>
                <a:cs typeface="Decalotype"/>
                <a:sym typeface="Decalotype"/>
              </a:rPr>
              <a:t> loại thức uống, nhà cung cấp, hóa đơn, chi tiết hóa đơn và cuối cùng là khách hàng.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53167" y="-8854059"/>
            <a:ext cx="18794334" cy="26564430"/>
          </a:xfrm>
          <a:custGeom>
            <a:avLst/>
            <a:gdLst/>
            <a:ahLst/>
            <a:cxnLst/>
            <a:rect l="l" t="t" r="r" b="b"/>
            <a:pathLst>
              <a:path w="18794334" h="26564430">
                <a:moveTo>
                  <a:pt x="0" y="0"/>
                </a:moveTo>
                <a:lnTo>
                  <a:pt x="18794334" y="0"/>
                </a:lnTo>
                <a:lnTo>
                  <a:pt x="18794334" y="26564430"/>
                </a:lnTo>
                <a:lnTo>
                  <a:pt x="0" y="26564430"/>
                </a:lnTo>
                <a:lnTo>
                  <a:pt x="0" y="0"/>
                </a:lnTo>
                <a:close/>
              </a:path>
            </a:pathLst>
          </a:custGeom>
          <a:blipFill>
            <a:blip r:embed="rId2"/>
            <a:stretch>
              <a:fillRect/>
            </a:stretch>
          </a:blipFill>
        </p:spPr>
      </p:sp>
      <p:sp>
        <p:nvSpPr>
          <p:cNvPr id="3" name="Freeform 3"/>
          <p:cNvSpPr/>
          <p:nvPr/>
        </p:nvSpPr>
        <p:spPr>
          <a:xfrm flipH="1">
            <a:off x="-834962" y="2057400"/>
            <a:ext cx="3727323" cy="8229600"/>
          </a:xfrm>
          <a:custGeom>
            <a:avLst/>
            <a:gdLst/>
            <a:ahLst/>
            <a:cxnLst/>
            <a:rect l="l" t="t" r="r" b="b"/>
            <a:pathLst>
              <a:path w="3727323" h="8229600">
                <a:moveTo>
                  <a:pt x="3727324" y="0"/>
                </a:moveTo>
                <a:lnTo>
                  <a:pt x="0" y="0"/>
                </a:lnTo>
                <a:lnTo>
                  <a:pt x="0" y="8229600"/>
                </a:lnTo>
                <a:lnTo>
                  <a:pt x="3727324" y="8229600"/>
                </a:lnTo>
                <a:lnTo>
                  <a:pt x="3727324" y="0"/>
                </a:lnTo>
                <a:close/>
              </a:path>
            </a:pathLst>
          </a:custGeom>
          <a:blipFill>
            <a:blip r:embed="rId3"/>
            <a:stretch>
              <a:fillRect/>
            </a:stretch>
          </a:blipFill>
        </p:spPr>
      </p:sp>
      <p:sp>
        <p:nvSpPr>
          <p:cNvPr id="4" name="Freeform 4"/>
          <p:cNvSpPr/>
          <p:nvPr/>
        </p:nvSpPr>
        <p:spPr>
          <a:xfrm>
            <a:off x="478404" y="293774"/>
            <a:ext cx="6562329" cy="1763626"/>
          </a:xfrm>
          <a:custGeom>
            <a:avLst/>
            <a:gdLst/>
            <a:ahLst/>
            <a:cxnLst/>
            <a:rect l="l" t="t" r="r" b="b"/>
            <a:pathLst>
              <a:path w="6562329" h="1763626">
                <a:moveTo>
                  <a:pt x="0" y="0"/>
                </a:moveTo>
                <a:lnTo>
                  <a:pt x="6562329" y="0"/>
                </a:lnTo>
                <a:lnTo>
                  <a:pt x="6562329" y="1763626"/>
                </a:lnTo>
                <a:lnTo>
                  <a:pt x="0" y="1763626"/>
                </a:lnTo>
                <a:lnTo>
                  <a:pt x="0" y="0"/>
                </a:lnTo>
                <a:close/>
              </a:path>
            </a:pathLst>
          </a:custGeom>
          <a:blipFill>
            <a:blip r:embed="rId4"/>
            <a:stretch>
              <a:fillRect/>
            </a:stretch>
          </a:blipFill>
        </p:spPr>
      </p:sp>
      <p:sp>
        <p:nvSpPr>
          <p:cNvPr id="5" name="Freeform 5"/>
          <p:cNvSpPr/>
          <p:nvPr/>
        </p:nvSpPr>
        <p:spPr>
          <a:xfrm>
            <a:off x="14239633" y="842758"/>
            <a:ext cx="4604042" cy="3585398"/>
          </a:xfrm>
          <a:custGeom>
            <a:avLst/>
            <a:gdLst/>
            <a:ahLst/>
            <a:cxnLst/>
            <a:rect l="l" t="t" r="r" b="b"/>
            <a:pathLst>
              <a:path w="4604042" h="3585398">
                <a:moveTo>
                  <a:pt x="0" y="0"/>
                </a:moveTo>
                <a:lnTo>
                  <a:pt x="4604042" y="0"/>
                </a:lnTo>
                <a:lnTo>
                  <a:pt x="4604042" y="3585398"/>
                </a:lnTo>
                <a:lnTo>
                  <a:pt x="0" y="3585398"/>
                </a:lnTo>
                <a:lnTo>
                  <a:pt x="0" y="0"/>
                </a:lnTo>
                <a:close/>
              </a:path>
            </a:pathLst>
          </a:custGeom>
          <a:blipFill>
            <a:blip r:embed="rId5"/>
            <a:stretch>
              <a:fillRect/>
            </a:stretch>
          </a:blipFill>
        </p:spPr>
      </p:sp>
      <p:grpSp>
        <p:nvGrpSpPr>
          <p:cNvPr id="6" name="Group 6"/>
          <p:cNvGrpSpPr/>
          <p:nvPr/>
        </p:nvGrpSpPr>
        <p:grpSpPr>
          <a:xfrm>
            <a:off x="3045230" y="4784643"/>
            <a:ext cx="4728878" cy="2203731"/>
            <a:chOff x="0" y="0"/>
            <a:chExt cx="1245466" cy="580406"/>
          </a:xfrm>
        </p:grpSpPr>
        <p:sp>
          <p:nvSpPr>
            <p:cNvPr id="7" name="Freeform 7"/>
            <p:cNvSpPr/>
            <p:nvPr/>
          </p:nvSpPr>
          <p:spPr>
            <a:xfrm>
              <a:off x="0" y="0"/>
              <a:ext cx="1245466" cy="580406"/>
            </a:xfrm>
            <a:custGeom>
              <a:avLst/>
              <a:gdLst/>
              <a:ahLst/>
              <a:cxnLst/>
              <a:rect l="l" t="t" r="r" b="b"/>
              <a:pathLst>
                <a:path w="1245466" h="580406">
                  <a:moveTo>
                    <a:pt x="83495" y="0"/>
                  </a:moveTo>
                  <a:lnTo>
                    <a:pt x="1161971" y="0"/>
                  </a:lnTo>
                  <a:cubicBezTo>
                    <a:pt x="1208084" y="0"/>
                    <a:pt x="1245466" y="37382"/>
                    <a:pt x="1245466" y="83495"/>
                  </a:cubicBezTo>
                  <a:lnTo>
                    <a:pt x="1245466" y="496911"/>
                  </a:lnTo>
                  <a:cubicBezTo>
                    <a:pt x="1245466" y="543024"/>
                    <a:pt x="1208084" y="580406"/>
                    <a:pt x="1161971" y="580406"/>
                  </a:cubicBezTo>
                  <a:lnTo>
                    <a:pt x="83495" y="580406"/>
                  </a:lnTo>
                  <a:cubicBezTo>
                    <a:pt x="37382" y="580406"/>
                    <a:pt x="0" y="543024"/>
                    <a:pt x="0" y="496911"/>
                  </a:cubicBezTo>
                  <a:lnTo>
                    <a:pt x="0" y="83495"/>
                  </a:lnTo>
                  <a:cubicBezTo>
                    <a:pt x="0" y="37382"/>
                    <a:pt x="37382" y="0"/>
                    <a:pt x="83495" y="0"/>
                  </a:cubicBezTo>
                  <a:close/>
                </a:path>
              </a:pathLst>
            </a:custGeom>
            <a:solidFill>
              <a:srgbClr val="FFFFFF">
                <a:alpha val="74902"/>
              </a:srgbClr>
            </a:solidFill>
          </p:spPr>
        </p:sp>
        <p:sp>
          <p:nvSpPr>
            <p:cNvPr id="8" name="TextBox 8"/>
            <p:cNvSpPr txBox="1"/>
            <p:nvPr/>
          </p:nvSpPr>
          <p:spPr>
            <a:xfrm>
              <a:off x="0" y="-38100"/>
              <a:ext cx="1245466" cy="618506"/>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253167"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6"/>
            <a:stretch>
              <a:fillRect/>
            </a:stretch>
          </a:blipFill>
        </p:spPr>
      </p:sp>
      <p:sp>
        <p:nvSpPr>
          <p:cNvPr id="10" name="Freeform 10"/>
          <p:cNvSpPr/>
          <p:nvPr/>
        </p:nvSpPr>
        <p:spPr>
          <a:xfrm flipH="1">
            <a:off x="5953002" y="8290924"/>
            <a:ext cx="6381996" cy="2177856"/>
          </a:xfrm>
          <a:custGeom>
            <a:avLst/>
            <a:gdLst/>
            <a:ahLst/>
            <a:cxnLst/>
            <a:rect l="l" t="t" r="r" b="b"/>
            <a:pathLst>
              <a:path w="6381996" h="2177856">
                <a:moveTo>
                  <a:pt x="6381996" y="0"/>
                </a:moveTo>
                <a:lnTo>
                  <a:pt x="0" y="0"/>
                </a:lnTo>
                <a:lnTo>
                  <a:pt x="0" y="2177856"/>
                </a:lnTo>
                <a:lnTo>
                  <a:pt x="6381996" y="2177856"/>
                </a:lnTo>
                <a:lnTo>
                  <a:pt x="6381996" y="0"/>
                </a:lnTo>
                <a:close/>
              </a:path>
            </a:pathLst>
          </a:custGeom>
          <a:blipFill>
            <a:blip r:embed="rId6"/>
            <a:stretch>
              <a:fillRect/>
            </a:stretch>
          </a:blipFill>
        </p:spPr>
      </p:sp>
      <p:sp>
        <p:nvSpPr>
          <p:cNvPr id="11" name="Freeform 11"/>
          <p:cNvSpPr/>
          <p:nvPr/>
        </p:nvSpPr>
        <p:spPr>
          <a:xfrm>
            <a:off x="16164587" y="5368821"/>
            <a:ext cx="2227525" cy="4918179"/>
          </a:xfrm>
          <a:custGeom>
            <a:avLst/>
            <a:gdLst/>
            <a:ahLst/>
            <a:cxnLst/>
            <a:rect l="l" t="t" r="r" b="b"/>
            <a:pathLst>
              <a:path w="2227525" h="4918179">
                <a:moveTo>
                  <a:pt x="0" y="0"/>
                </a:moveTo>
                <a:lnTo>
                  <a:pt x="2227526" y="0"/>
                </a:lnTo>
                <a:lnTo>
                  <a:pt x="2227526" y="4918179"/>
                </a:lnTo>
                <a:lnTo>
                  <a:pt x="0" y="4918179"/>
                </a:lnTo>
                <a:lnTo>
                  <a:pt x="0" y="0"/>
                </a:lnTo>
                <a:close/>
              </a:path>
            </a:pathLst>
          </a:custGeom>
          <a:blipFill>
            <a:blip r:embed="rId3"/>
            <a:stretch>
              <a:fillRect/>
            </a:stretch>
          </a:blipFill>
        </p:spPr>
      </p:sp>
      <p:sp>
        <p:nvSpPr>
          <p:cNvPr id="12" name="Freeform 12"/>
          <p:cNvSpPr/>
          <p:nvPr/>
        </p:nvSpPr>
        <p:spPr>
          <a:xfrm>
            <a:off x="12159171" y="8290924"/>
            <a:ext cx="6381996" cy="2177856"/>
          </a:xfrm>
          <a:custGeom>
            <a:avLst/>
            <a:gdLst/>
            <a:ahLst/>
            <a:cxnLst/>
            <a:rect l="l" t="t" r="r" b="b"/>
            <a:pathLst>
              <a:path w="6381996" h="2177856">
                <a:moveTo>
                  <a:pt x="0" y="0"/>
                </a:moveTo>
                <a:lnTo>
                  <a:pt x="6381996" y="0"/>
                </a:lnTo>
                <a:lnTo>
                  <a:pt x="6381996" y="2177856"/>
                </a:lnTo>
                <a:lnTo>
                  <a:pt x="0" y="2177856"/>
                </a:lnTo>
                <a:lnTo>
                  <a:pt x="0" y="0"/>
                </a:lnTo>
                <a:close/>
              </a:path>
            </a:pathLst>
          </a:custGeom>
          <a:blipFill>
            <a:blip r:embed="rId6"/>
            <a:stretch>
              <a:fillRect/>
            </a:stretch>
          </a:blipFill>
        </p:spPr>
      </p:sp>
      <p:sp>
        <p:nvSpPr>
          <p:cNvPr id="13" name="Freeform 13"/>
          <p:cNvSpPr/>
          <p:nvPr/>
        </p:nvSpPr>
        <p:spPr>
          <a:xfrm>
            <a:off x="10103316" y="2922213"/>
            <a:ext cx="4463364" cy="6049331"/>
          </a:xfrm>
          <a:custGeom>
            <a:avLst/>
            <a:gdLst/>
            <a:ahLst/>
            <a:cxnLst/>
            <a:rect l="l" t="t" r="r" b="b"/>
            <a:pathLst>
              <a:path w="4463364" h="6049331">
                <a:moveTo>
                  <a:pt x="0" y="0"/>
                </a:moveTo>
                <a:lnTo>
                  <a:pt x="4463364" y="0"/>
                </a:lnTo>
                <a:lnTo>
                  <a:pt x="4463364" y="6049331"/>
                </a:lnTo>
                <a:lnTo>
                  <a:pt x="0" y="6049331"/>
                </a:lnTo>
                <a:lnTo>
                  <a:pt x="0" y="0"/>
                </a:lnTo>
                <a:close/>
              </a:path>
            </a:pathLst>
          </a:custGeom>
          <a:blipFill>
            <a:blip r:embed="rId7"/>
            <a:stretch>
              <a:fillRect t="-1390" b="-1390"/>
            </a:stretch>
          </a:blipFill>
        </p:spPr>
      </p:sp>
      <p:sp>
        <p:nvSpPr>
          <p:cNvPr id="14" name="TextBox 14"/>
          <p:cNvSpPr txBox="1"/>
          <p:nvPr/>
        </p:nvSpPr>
        <p:spPr>
          <a:xfrm>
            <a:off x="1754293" y="478992"/>
            <a:ext cx="10191265" cy="1333698"/>
          </a:xfrm>
          <a:prstGeom prst="rect">
            <a:avLst/>
          </a:prstGeom>
        </p:spPr>
        <p:txBody>
          <a:bodyPr lIns="0" tIns="0" rIns="0" bIns="0" rtlCol="0" anchor="t">
            <a:spAutoFit/>
          </a:bodyPr>
          <a:lstStyle/>
          <a:p>
            <a:pPr algn="ctr">
              <a:lnSpc>
                <a:spcPts val="10360"/>
              </a:lnSpc>
            </a:pPr>
            <a:r>
              <a:rPr lang="en-US" sz="7400" dirty="0">
                <a:solidFill>
                  <a:schemeClr val="tx2">
                    <a:lumMod val="60000"/>
                    <a:lumOff val="40000"/>
                  </a:schemeClr>
                </a:solidFill>
                <a:latin typeface="Coiny"/>
                <a:ea typeface="Coiny"/>
                <a:cs typeface="Coiny"/>
                <a:sym typeface="Coiny"/>
              </a:rPr>
              <a:t>USE CASE DIAGRAM</a:t>
            </a:r>
          </a:p>
        </p:txBody>
      </p:sp>
      <p:sp>
        <p:nvSpPr>
          <p:cNvPr id="15" name="TextBox 15"/>
          <p:cNvSpPr txBox="1"/>
          <p:nvPr/>
        </p:nvSpPr>
        <p:spPr>
          <a:xfrm>
            <a:off x="3759568" y="5288048"/>
            <a:ext cx="3459862" cy="1057275"/>
          </a:xfrm>
          <a:prstGeom prst="rect">
            <a:avLst/>
          </a:prstGeom>
        </p:spPr>
        <p:txBody>
          <a:bodyPr lIns="0" tIns="0" rIns="0" bIns="0" rtlCol="0" anchor="t">
            <a:spAutoFit/>
          </a:bodyPr>
          <a:lstStyle/>
          <a:p>
            <a:pPr algn="just">
              <a:lnSpc>
                <a:spcPts val="4200"/>
              </a:lnSpc>
            </a:pPr>
            <a:r>
              <a:rPr lang="en-US" sz="3000">
                <a:solidFill>
                  <a:srgbClr val="387C45"/>
                </a:solidFill>
                <a:latin typeface="Decalotype"/>
                <a:ea typeface="Decalotype"/>
                <a:cs typeface="Decalotype"/>
                <a:sym typeface="Decalotype"/>
              </a:rPr>
              <a:t>Bên cạnh là các chức năng của actor admin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349</Words>
  <Application>Microsoft Office PowerPoint</Application>
  <PresentationFormat>Custom</PresentationFormat>
  <Paragraphs>41</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Coiny</vt:lpstr>
      <vt:lpstr>Decalotype</vt:lpstr>
      <vt:lpstr>Arial</vt:lpstr>
      <vt:lpstr>Decalotype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Yellow Nature Illustration Project Presentation</dc:title>
  <cp:lastModifiedBy>Thạnh Lê</cp:lastModifiedBy>
  <cp:revision>2</cp:revision>
  <dcterms:created xsi:type="dcterms:W3CDTF">2006-08-16T00:00:00Z</dcterms:created>
  <dcterms:modified xsi:type="dcterms:W3CDTF">2025-05-24T14:56:06Z</dcterms:modified>
  <dc:identifier>DAGoXHCikrE</dc:identifier>
</cp:coreProperties>
</file>

<file path=docProps/thumbnail.jpeg>
</file>